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310" r:id="rId4"/>
    <p:sldId id="265" r:id="rId5"/>
    <p:sldId id="312" r:id="rId6"/>
    <p:sldId id="308" r:id="rId7"/>
    <p:sldId id="306" r:id="rId8"/>
    <p:sldId id="284" r:id="rId9"/>
    <p:sldId id="304" r:id="rId10"/>
    <p:sldId id="311" r:id="rId11"/>
    <p:sldId id="315" r:id="rId12"/>
    <p:sldId id="316" r:id="rId13"/>
    <p:sldId id="294" r:id="rId14"/>
    <p:sldId id="298" r:id="rId15"/>
    <p:sldId id="285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8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D6CA1-97AB-468B-9F87-E7DFF9AE0FF4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7AC84-2368-4E1D-8669-40338959A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5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8F0554-1016-A443-B75A-0AE7A4785F4E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EC216C-B546-4947-96AD-A3B7D3959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6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1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35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19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18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73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02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28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45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C216C-B546-4947-96AD-A3B7D39590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86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maurer@santaros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maurer@santaros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2133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Day Under The Oaks</a:t>
            </a:r>
            <a:br>
              <a:rPr lang="en-US" b="1" dirty="0" smtClean="0"/>
            </a:br>
            <a:r>
              <a:rPr lang="en-US" b="1" dirty="0" smtClean="0"/>
              <a:t>2017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Standing Committee, Meeting #4</a:t>
            </a:r>
          </a:p>
          <a:p>
            <a:r>
              <a:rPr lang="en-US" sz="2000" b="1" dirty="0" smtClean="0"/>
              <a:t>January 27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, Noon – 1:00pm</a:t>
            </a:r>
          </a:p>
          <a:p>
            <a:r>
              <a:rPr lang="en-US" sz="2000" b="1" dirty="0" smtClean="0"/>
              <a:t>Plover 526, Conference Room</a:t>
            </a:r>
            <a:endParaRPr lang="en-US" sz="2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351" y="362606"/>
            <a:ext cx="2096814" cy="149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22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Strategic Goal F “</a:t>
            </a:r>
            <a:r>
              <a:rPr lang="en-US" dirty="0"/>
              <a:t>Cultivate a Healthy </a:t>
            </a:r>
            <a:r>
              <a:rPr lang="en-US" dirty="0" smtClean="0"/>
              <a:t>Organization”</a:t>
            </a:r>
          </a:p>
          <a:p>
            <a:pPr lvl="3">
              <a:lnSpc>
                <a:spcPts val="3000"/>
              </a:lnSpc>
            </a:pPr>
            <a:r>
              <a:rPr lang="en-US" sz="2000" dirty="0" smtClean="0"/>
              <a:t>SRJC will cultivate an inclusive and diverse organizational culture that promotes employee engagement, growth, and collegiality by; fostering an environment focused on collegiality and mutual respect in regards to cultural and individual perspectives; recruiting and hiring outstanding faculty and staff and implementing an exemplary Professional Development Program for all employees; establishing robust programs to improve the health and wellness of students and employees; and increasing safety planning, awareness and overall emergency preparedness.</a:t>
            </a:r>
          </a:p>
        </p:txBody>
      </p:sp>
    </p:spTree>
    <p:extLst>
      <p:ext uri="{BB962C8B-B14F-4D97-AF65-F5344CB8AC3E}">
        <p14:creationId xmlns:p14="http://schemas.microsoft.com/office/powerpoint/2010/main" val="215472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 Concept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Ellen </a:t>
            </a:r>
            <a:r>
              <a:rPr lang="en-US" dirty="0" err="1" smtClean="0"/>
              <a:t>Maremont</a:t>
            </a:r>
            <a:r>
              <a:rPr lang="en-US" dirty="0"/>
              <a:t> </a:t>
            </a:r>
            <a:r>
              <a:rPr lang="en-US" dirty="0" smtClean="0"/>
              <a:t>Silver will update the committee.</a:t>
            </a:r>
            <a:endParaRPr lang="en-US" dirty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71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4782"/>
            <a:ext cx="8229600" cy="4782218"/>
          </a:xfrm>
        </p:spPr>
        <p:txBody>
          <a:bodyPr>
            <a:normAutofit/>
          </a:bodyPr>
          <a:lstStyle/>
          <a:p>
            <a:pPr lvl="1">
              <a:lnSpc>
                <a:spcPts val="3000"/>
              </a:lnSpc>
            </a:pPr>
            <a:r>
              <a:rPr lang="en-US" dirty="0" smtClean="0"/>
              <a:t>Robert </a:t>
            </a:r>
            <a:r>
              <a:rPr lang="en-US" dirty="0" err="1" smtClean="0"/>
              <a:t>Ethington</a:t>
            </a:r>
            <a:r>
              <a:rPr lang="en-US" dirty="0" smtClean="0"/>
              <a:t> will update the committee.</a:t>
            </a:r>
            <a:endParaRPr lang="en-US" dirty="0"/>
          </a:p>
          <a:p>
            <a:pPr lvl="1">
              <a:lnSpc>
                <a:spcPts val="3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759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Open discussion about our next steps…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08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Meeting:</a:t>
            </a:r>
          </a:p>
          <a:p>
            <a:pPr lvl="2"/>
            <a:r>
              <a:rPr lang="en-US" sz="2000" dirty="0"/>
              <a:t>Friday, </a:t>
            </a:r>
            <a:r>
              <a:rPr lang="en-US" sz="2000" dirty="0" smtClean="0"/>
              <a:t>February 10</a:t>
            </a:r>
            <a:r>
              <a:rPr lang="en-US" sz="2000" baseline="30000" dirty="0" smtClean="0"/>
              <a:t>th</a:t>
            </a:r>
            <a:endParaRPr lang="en-US" sz="2000" baseline="30000" dirty="0"/>
          </a:p>
          <a:p>
            <a:pPr lvl="2"/>
            <a:r>
              <a:rPr lang="en-US" sz="2000" dirty="0"/>
              <a:t>Noon – </a:t>
            </a:r>
            <a:r>
              <a:rPr lang="en-US" sz="2000" dirty="0" smtClean="0"/>
              <a:t>1:30pm</a:t>
            </a:r>
            <a:endParaRPr lang="en-US" sz="2000" dirty="0"/>
          </a:p>
          <a:p>
            <a:pPr lvl="2"/>
            <a:r>
              <a:rPr lang="en-US" sz="2000" dirty="0" err="1" smtClean="0"/>
              <a:t>Bertolini</a:t>
            </a:r>
            <a:r>
              <a:rPr lang="en-US" sz="2000" dirty="0" smtClean="0"/>
              <a:t> </a:t>
            </a:r>
            <a:r>
              <a:rPr lang="en-US" sz="2000" dirty="0"/>
              <a:t>4643, the Center for Student Leadership</a:t>
            </a:r>
          </a:p>
          <a:p>
            <a:pPr lvl="2"/>
            <a:endParaRPr lang="en-US" sz="2000" dirty="0" smtClean="0"/>
          </a:p>
          <a:p>
            <a:r>
              <a:rPr lang="en-US" dirty="0" smtClean="0"/>
              <a:t>Future Meetings:</a:t>
            </a:r>
          </a:p>
          <a:p>
            <a:pPr lvl="2"/>
            <a:r>
              <a:rPr lang="en-US" dirty="0" smtClean="0"/>
              <a:t>Friday</a:t>
            </a:r>
            <a:r>
              <a:rPr lang="en-US" dirty="0"/>
              <a:t>, February </a:t>
            </a:r>
            <a:r>
              <a:rPr lang="en-US" dirty="0" smtClean="0"/>
              <a:t>24</a:t>
            </a:r>
            <a:r>
              <a:rPr lang="en-US" baseline="30000" dirty="0" smtClean="0"/>
              <a:t>th </a:t>
            </a:r>
            <a:r>
              <a:rPr lang="en-US" dirty="0" smtClean="0">
                <a:solidFill>
                  <a:srgbClr val="FF0000"/>
                </a:solidFill>
              </a:rPr>
              <a:t>Senate Chambers</a:t>
            </a:r>
          </a:p>
          <a:p>
            <a:pPr lvl="2"/>
            <a:r>
              <a:rPr lang="en-US" dirty="0" smtClean="0"/>
              <a:t>Friday</a:t>
            </a:r>
            <a:r>
              <a:rPr lang="en-US" dirty="0"/>
              <a:t>, </a:t>
            </a:r>
            <a:r>
              <a:rPr lang="en-US" dirty="0" smtClean="0"/>
              <a:t>March </a:t>
            </a:r>
            <a:r>
              <a:rPr lang="en-US" dirty="0"/>
              <a:t>10</a:t>
            </a:r>
            <a:r>
              <a:rPr lang="en-US" baseline="30000" dirty="0"/>
              <a:t>th</a:t>
            </a:r>
          </a:p>
          <a:p>
            <a:pPr lvl="2"/>
            <a:r>
              <a:rPr lang="en-US" dirty="0" smtClean="0"/>
              <a:t>Friday</a:t>
            </a:r>
            <a:r>
              <a:rPr lang="en-US" dirty="0"/>
              <a:t>, </a:t>
            </a:r>
            <a:r>
              <a:rPr lang="en-US" dirty="0" smtClean="0"/>
              <a:t>April 7</a:t>
            </a:r>
            <a:r>
              <a:rPr lang="en-US" baseline="30000" dirty="0" smtClean="0"/>
              <a:t>th</a:t>
            </a:r>
            <a:endParaRPr lang="en-US" baseline="30000" dirty="0"/>
          </a:p>
          <a:p>
            <a:pPr lvl="2"/>
            <a:r>
              <a:rPr lang="en-US" dirty="0"/>
              <a:t>Friday, </a:t>
            </a:r>
            <a:r>
              <a:rPr lang="en-US" dirty="0" smtClean="0"/>
              <a:t>April 21</a:t>
            </a:r>
            <a:r>
              <a:rPr lang="en-US" baseline="30000" dirty="0" smtClean="0"/>
              <a:t>st</a:t>
            </a:r>
            <a:endParaRPr lang="en-US" baseline="30000" dirty="0"/>
          </a:p>
          <a:p>
            <a:pPr lvl="2"/>
            <a:r>
              <a:rPr lang="en-US" dirty="0"/>
              <a:t>Friday, </a:t>
            </a:r>
            <a:r>
              <a:rPr lang="en-US" dirty="0" smtClean="0"/>
              <a:t>May 5</a:t>
            </a:r>
            <a:r>
              <a:rPr lang="en-US" baseline="30000" dirty="0" smtClean="0"/>
              <a:t>th</a:t>
            </a:r>
            <a:endParaRPr lang="en-US" baseline="30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496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Ian Maurer,</a:t>
            </a:r>
          </a:p>
          <a:p>
            <a:pPr lvl="1"/>
            <a:r>
              <a:rPr lang="en-US" dirty="0" smtClean="0"/>
              <a:t>Day Under the Oaks Coordinator</a:t>
            </a:r>
          </a:p>
          <a:p>
            <a:pPr lvl="1"/>
            <a:r>
              <a:rPr lang="en-US" dirty="0" smtClean="0">
                <a:hlinkClick r:id="rId2"/>
              </a:rPr>
              <a:t>imaurer@santarosa.edu</a:t>
            </a:r>
            <a:endParaRPr lang="en-US" dirty="0"/>
          </a:p>
          <a:p>
            <a:pPr lvl="1"/>
            <a:r>
              <a:rPr lang="en-US" dirty="0" smtClean="0"/>
              <a:t>707-527-4460</a:t>
            </a:r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3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6872"/>
            <a:ext cx="8042276" cy="1751927"/>
          </a:xfrm>
        </p:spPr>
        <p:txBody>
          <a:bodyPr/>
          <a:lstStyle/>
          <a:p>
            <a:r>
              <a:rPr lang="en-US" dirty="0" smtClean="0"/>
              <a:t>Voting Roster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68780"/>
            <a:ext cx="8042276" cy="473486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/>
              <a:t>Robert </a:t>
            </a:r>
            <a:r>
              <a:rPr lang="en-US" sz="2400" dirty="0" err="1"/>
              <a:t>Ethington</a:t>
            </a:r>
            <a:r>
              <a:rPr lang="en-US" sz="2400" dirty="0"/>
              <a:t> (Co-chair</a:t>
            </a:r>
            <a:r>
              <a:rPr lang="en-US" sz="2400" dirty="0" smtClean="0"/>
              <a:t>) (A)</a:t>
            </a:r>
          </a:p>
          <a:p>
            <a:pPr lvl="1"/>
            <a:r>
              <a:rPr lang="en-US" sz="2400" dirty="0"/>
              <a:t>Ellen </a:t>
            </a:r>
            <a:r>
              <a:rPr lang="en-US" sz="2400" dirty="0" err="1"/>
              <a:t>Maremont</a:t>
            </a:r>
            <a:r>
              <a:rPr lang="en-US" sz="2400" dirty="0"/>
              <a:t> Silver (Co-chair</a:t>
            </a:r>
            <a:r>
              <a:rPr lang="en-US" sz="2400" dirty="0" smtClean="0"/>
              <a:t>) (A)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Faculty A</a:t>
            </a:r>
            <a:r>
              <a:rPr lang="en-US" sz="2400" dirty="0" smtClean="0"/>
              <a:t> (F)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Faculty B</a:t>
            </a:r>
            <a:r>
              <a:rPr lang="en-US" sz="2400" dirty="0" smtClean="0"/>
              <a:t> (F)</a:t>
            </a:r>
          </a:p>
          <a:p>
            <a:pPr lvl="1"/>
            <a:r>
              <a:rPr lang="en-US" sz="2400" dirty="0"/>
              <a:t>Amy </a:t>
            </a:r>
            <a:r>
              <a:rPr lang="en-US" sz="2400" dirty="0" err="1" smtClean="0"/>
              <a:t>Ethington</a:t>
            </a:r>
            <a:r>
              <a:rPr lang="en-US" sz="2400" dirty="0" smtClean="0"/>
              <a:t> (C)</a:t>
            </a:r>
          </a:p>
          <a:p>
            <a:pPr lvl="1"/>
            <a:r>
              <a:rPr lang="en-US" sz="2400" dirty="0"/>
              <a:t>Brian </a:t>
            </a:r>
            <a:r>
              <a:rPr lang="en-US" sz="2400" dirty="0" smtClean="0"/>
              <a:t>Wilson (C)</a:t>
            </a:r>
          </a:p>
          <a:p>
            <a:pPr lvl="1"/>
            <a:r>
              <a:rPr lang="en-US" sz="2400" dirty="0" smtClean="0"/>
              <a:t>Daniela </a:t>
            </a:r>
            <a:r>
              <a:rPr lang="en-US" sz="2400" dirty="0" err="1" smtClean="0"/>
              <a:t>Rodas</a:t>
            </a:r>
            <a:r>
              <a:rPr lang="en-US" sz="2400" dirty="0" smtClean="0"/>
              <a:t> (S)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Student B</a:t>
            </a:r>
            <a:r>
              <a:rPr lang="en-US" sz="2400" dirty="0" smtClean="0"/>
              <a:t> (S)</a:t>
            </a:r>
          </a:p>
          <a:p>
            <a:pPr lvl="1"/>
            <a:r>
              <a:rPr lang="en-US" sz="2400" dirty="0" smtClean="0"/>
              <a:t>Sarah </a:t>
            </a:r>
            <a:r>
              <a:rPr lang="en-US" sz="2400" dirty="0" err="1" smtClean="0"/>
              <a:t>Laggos</a:t>
            </a:r>
            <a:r>
              <a:rPr lang="en-US" sz="2400" dirty="0" smtClean="0"/>
              <a:t> (Foundation)</a:t>
            </a:r>
          </a:p>
          <a:p>
            <a:pPr lvl="1"/>
            <a:r>
              <a:rPr lang="en-US" sz="2400" dirty="0" smtClean="0"/>
              <a:t>Ian Maurer (P)</a:t>
            </a:r>
          </a:p>
          <a:p>
            <a:pPr lvl="1"/>
            <a:r>
              <a:rPr lang="en-US" sz="2400" dirty="0"/>
              <a:t>Javier Rodriguez </a:t>
            </a:r>
            <a:r>
              <a:rPr lang="en-US" sz="2400" dirty="0" smtClean="0"/>
              <a:t>Aguilera (P)</a:t>
            </a:r>
            <a:endParaRPr lang="en-US" sz="22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6872"/>
            <a:ext cx="8042276" cy="1751927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68780"/>
            <a:ext cx="8042276" cy="4734860"/>
          </a:xfrm>
        </p:spPr>
        <p:txBody>
          <a:bodyPr>
            <a:normAutofit/>
          </a:bodyPr>
          <a:lstStyle/>
          <a:p>
            <a:pPr lvl="1"/>
            <a:r>
              <a:rPr lang="en-US" sz="2200" dirty="0" smtClean="0"/>
              <a:t>Calendar Review</a:t>
            </a:r>
          </a:p>
          <a:p>
            <a:pPr lvl="1"/>
            <a:r>
              <a:rPr lang="en-US" sz="2200" dirty="0" smtClean="0"/>
              <a:t>Updated Color Areas</a:t>
            </a:r>
          </a:p>
          <a:p>
            <a:pPr lvl="1"/>
            <a:r>
              <a:rPr lang="en-US" sz="2200" dirty="0" smtClean="0"/>
              <a:t>Responsibilities &amp; Recruitment</a:t>
            </a:r>
          </a:p>
          <a:p>
            <a:pPr lvl="1"/>
            <a:r>
              <a:rPr lang="en-US" sz="2200" dirty="0" smtClean="0"/>
              <a:t>Event Theme</a:t>
            </a:r>
          </a:p>
          <a:p>
            <a:pPr lvl="1"/>
            <a:r>
              <a:rPr lang="en-US" sz="2200" dirty="0" smtClean="0"/>
              <a:t>PR Report</a:t>
            </a:r>
          </a:p>
          <a:p>
            <a:pPr lvl="1"/>
            <a:r>
              <a:rPr lang="en-US" sz="2200" dirty="0"/>
              <a:t>Fund </a:t>
            </a:r>
            <a:r>
              <a:rPr lang="en-US" sz="2200" dirty="0" smtClean="0"/>
              <a:t>Development</a:t>
            </a:r>
          </a:p>
          <a:p>
            <a:pPr lvl="1"/>
            <a:r>
              <a:rPr lang="en-US" sz="2200" dirty="0" smtClean="0"/>
              <a:t>Open </a:t>
            </a:r>
            <a:r>
              <a:rPr lang="en-US" sz="2200" dirty="0"/>
              <a:t>Discussion</a:t>
            </a:r>
          </a:p>
          <a:p>
            <a:pPr lvl="1"/>
            <a:r>
              <a:rPr lang="en-US" sz="2200" dirty="0" smtClean="0"/>
              <a:t>Meeting Schedule</a:t>
            </a:r>
          </a:p>
          <a:p>
            <a:pPr lvl="1"/>
            <a:endParaRPr lang="en-US" sz="2200" dirty="0"/>
          </a:p>
          <a:p>
            <a:pPr marL="274320" lvl="1" indent="0">
              <a:buNone/>
            </a:pPr>
            <a:endParaRPr lang="en-US" sz="22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4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ts val="3000"/>
              </a:lnSpc>
            </a:pPr>
            <a:r>
              <a:rPr lang="en-US" dirty="0" smtClean="0"/>
              <a:t>DUO2017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8</a:t>
            </a:r>
            <a:r>
              <a:rPr lang="en-US" baseline="30000" dirty="0" smtClean="0"/>
              <a:t>th</a:t>
            </a:r>
            <a:r>
              <a:rPr lang="en-US" dirty="0" smtClean="0"/>
              <a:t>, Event Blackout </a:t>
            </a:r>
            <a:r>
              <a:rPr lang="en-US" dirty="0" smtClean="0">
                <a:solidFill>
                  <a:srgbClr val="FF0000"/>
                </a:solidFill>
              </a:rPr>
              <a:t>(Proposed)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7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Day Under the Oaks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May 6</a:t>
            </a:r>
            <a:r>
              <a:rPr lang="en-US" baseline="30000" dirty="0" smtClean="0"/>
              <a:t>th</a:t>
            </a:r>
            <a:r>
              <a:rPr lang="en-US" dirty="0" smtClean="0"/>
              <a:t>, “</a:t>
            </a:r>
            <a:r>
              <a:rPr lang="en-US" b="1" dirty="0" smtClean="0"/>
              <a:t>Setup </a:t>
            </a:r>
            <a:r>
              <a:rPr lang="en-US" b="1" dirty="0"/>
              <a:t>Day</a:t>
            </a:r>
            <a:r>
              <a:rPr lang="en-US" dirty="0"/>
              <a:t>” / Event </a:t>
            </a:r>
            <a:r>
              <a:rPr lang="en-US" dirty="0" smtClean="0"/>
              <a:t>Blackout</a:t>
            </a:r>
            <a:r>
              <a:rPr lang="en-US" dirty="0">
                <a:solidFill>
                  <a:srgbClr val="FF0000"/>
                </a:solidFill>
              </a:rPr>
              <a:t> (Proposed)</a:t>
            </a:r>
            <a:endParaRPr lang="en-US" dirty="0" smtClean="0"/>
          </a:p>
          <a:p>
            <a:pPr lvl="2">
              <a:lnSpc>
                <a:spcPts val="3000"/>
              </a:lnSpc>
            </a:pPr>
            <a:r>
              <a:rPr lang="en-US" dirty="0" smtClean="0"/>
              <a:t>May 5</a:t>
            </a:r>
            <a:r>
              <a:rPr lang="en-US" baseline="30000" dirty="0" smtClean="0"/>
              <a:t>th</a:t>
            </a:r>
            <a:r>
              <a:rPr lang="en-US" dirty="0" smtClean="0"/>
              <a:t>, “</a:t>
            </a:r>
            <a:r>
              <a:rPr lang="en-US" b="1" dirty="0" smtClean="0"/>
              <a:t>Pre-Setup Day</a:t>
            </a:r>
            <a:r>
              <a:rPr lang="en-US" dirty="0" smtClean="0"/>
              <a:t>” / Event Blackout</a:t>
            </a:r>
            <a:r>
              <a:rPr lang="en-US" dirty="0">
                <a:solidFill>
                  <a:srgbClr val="FF0000"/>
                </a:solidFill>
              </a:rPr>
              <a:t> (Proposed)</a:t>
            </a:r>
            <a:endParaRPr lang="en-US" dirty="0" smtClean="0"/>
          </a:p>
          <a:p>
            <a:pPr lvl="2">
              <a:lnSpc>
                <a:spcPts val="3000"/>
              </a:lnSpc>
            </a:pPr>
            <a:r>
              <a:rPr lang="en-US" dirty="0" smtClean="0"/>
              <a:t>April 20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Hard Deadline </a:t>
            </a:r>
            <a:r>
              <a:rPr lang="en-US" dirty="0" smtClean="0"/>
              <a:t>for Participants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April 6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Hard Deadline </a:t>
            </a:r>
            <a:r>
              <a:rPr lang="en-US" dirty="0" smtClean="0"/>
              <a:t>for Vendors &amp; Concessions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March 16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Priority Deadline </a:t>
            </a:r>
            <a:r>
              <a:rPr lang="en-US" dirty="0" smtClean="0"/>
              <a:t>for Participants</a:t>
            </a:r>
          </a:p>
          <a:p>
            <a:pPr lvl="2">
              <a:lnSpc>
                <a:spcPts val="3000"/>
              </a:lnSpc>
            </a:pPr>
            <a:r>
              <a:rPr lang="en-US" dirty="0" smtClean="0"/>
              <a:t>February 16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b="1" dirty="0" smtClean="0"/>
              <a:t>Applications Open</a:t>
            </a:r>
            <a:r>
              <a:rPr lang="en-US" dirty="0" smtClean="0"/>
              <a:t> for all groups</a:t>
            </a:r>
          </a:p>
          <a:p>
            <a:pPr lvl="1">
              <a:lnSpc>
                <a:spcPts val="3000"/>
              </a:lnSpc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828"/>
            <a:ext cx="8229600" cy="990600"/>
          </a:xfrm>
        </p:spPr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981620"/>
              </p:ext>
            </p:extLst>
          </p:nvPr>
        </p:nvGraphicFramePr>
        <p:xfrm>
          <a:off x="457202" y="1021264"/>
          <a:ext cx="6820291" cy="5332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611"/>
                <a:gridCol w="942877"/>
                <a:gridCol w="920463"/>
                <a:gridCol w="1125654"/>
                <a:gridCol w="959718"/>
                <a:gridCol w="946984"/>
                <a:gridCol w="946984"/>
              </a:tblGrid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Sunday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Monday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Tuesday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Wednesday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Thursday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Friday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Saturday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February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 </a:t>
                      </a:r>
                      <a:r>
                        <a:rPr lang="en-US" sz="1000" dirty="0" smtClean="0"/>
                        <a:t>Open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March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 </a:t>
                      </a:r>
                      <a:r>
                        <a:rPr lang="en-US" sz="1000" dirty="0" smtClean="0"/>
                        <a:t>Priority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April 1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800" dirty="0" smtClean="0"/>
                        <a:t>Concessions</a:t>
                      </a:r>
                      <a:endParaRPr lang="en-US" sz="8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 </a:t>
                      </a:r>
                      <a:r>
                        <a:rPr lang="en-US" sz="1000" dirty="0" smtClean="0"/>
                        <a:t>Deadline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29</a:t>
                      </a:r>
                      <a:endParaRPr lang="en-US" sz="1200" dirty="0"/>
                    </a:p>
                  </a:txBody>
                  <a:tcPr/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 </a:t>
                      </a:r>
                      <a:r>
                        <a:rPr lang="en-US" sz="1000" dirty="0" smtClean="0"/>
                        <a:t>Meeting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 </a:t>
                      </a:r>
                      <a:r>
                        <a:rPr lang="en-US" sz="1000" dirty="0" smtClean="0"/>
                        <a:t>Blackout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5549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="1" dirty="0" smtClean="0"/>
                        <a:t>DUO</a:t>
                      </a:r>
                      <a:endParaRPr lang="en-US" sz="1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 </a:t>
                      </a:r>
                      <a:r>
                        <a:rPr lang="en-US" sz="1000" dirty="0" smtClean="0"/>
                        <a:t>Blackout</a:t>
                      </a:r>
                      <a:endParaRPr lang="en-US" sz="1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70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7733" y="2008608"/>
            <a:ext cx="8229600" cy="990600"/>
          </a:xfrm>
        </p:spPr>
        <p:txBody>
          <a:bodyPr/>
          <a:lstStyle/>
          <a:p>
            <a:r>
              <a:rPr lang="en-US" dirty="0" smtClean="0"/>
              <a:t>Color Areas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7" t="13423" r="21359" b="32499"/>
          <a:stretch/>
        </p:blipFill>
        <p:spPr>
          <a:xfrm>
            <a:off x="0" y="1046"/>
            <a:ext cx="6204857" cy="685695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347733" y="2999208"/>
            <a:ext cx="2638612" cy="3477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Map for DUO2017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20126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Areas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545" y="1600200"/>
            <a:ext cx="3908562" cy="4876800"/>
          </a:xfrm>
        </p:spPr>
        <p:txBody>
          <a:bodyPr>
            <a:normAutofit lnSpcReduction="10000"/>
          </a:bodyPr>
          <a:lstStyle/>
          <a:p>
            <a:r>
              <a:rPr lang="en-US" sz="1400" b="1" u="sng" dirty="0" smtClean="0"/>
              <a:t>Red Area</a:t>
            </a:r>
          </a:p>
          <a:p>
            <a:pPr lvl="1"/>
            <a:r>
              <a:rPr lang="en-US" sz="1400" b="1" dirty="0" smtClean="0"/>
              <a:t>Agriculture &amp; </a:t>
            </a:r>
            <a:r>
              <a:rPr lang="en-US" sz="1400" b="1" dirty="0"/>
              <a:t>N</a:t>
            </a:r>
            <a:r>
              <a:rPr lang="en-US" sz="1400" b="1" dirty="0" smtClean="0"/>
              <a:t>atural Resources (Department)</a:t>
            </a:r>
          </a:p>
          <a:p>
            <a:pPr lvl="1"/>
            <a:r>
              <a:rPr lang="en-US" sz="1400" b="1" dirty="0" smtClean="0"/>
              <a:t>Business Administration (Department)</a:t>
            </a:r>
          </a:p>
          <a:p>
            <a:pPr lvl="1"/>
            <a:r>
              <a:rPr lang="en-US" sz="1400" b="1" dirty="0" smtClean="0"/>
              <a:t>Industrial &amp; Trade Technology (Department)</a:t>
            </a:r>
          </a:p>
          <a:p>
            <a:pPr lvl="1"/>
            <a:r>
              <a:rPr lang="en-US" sz="1400" b="1" dirty="0" smtClean="0"/>
              <a:t>Instruction &amp; Strategic Program Development (Cluster)</a:t>
            </a:r>
          </a:p>
          <a:p>
            <a:pPr lvl="1"/>
            <a:r>
              <a:rPr lang="en-US" sz="1400" b="1" dirty="0" smtClean="0"/>
              <a:t>Science, Technology, Engineering, &amp; Math (Cluster)</a:t>
            </a:r>
          </a:p>
          <a:p>
            <a:pPr lvl="1"/>
            <a:r>
              <a:rPr lang="en-US" sz="1400" b="1" dirty="0" smtClean="0"/>
              <a:t>Shone Farm (Department)</a:t>
            </a:r>
          </a:p>
          <a:p>
            <a:r>
              <a:rPr lang="en-US" sz="1400" b="1" u="sng" dirty="0" smtClean="0"/>
              <a:t>Blue </a:t>
            </a:r>
            <a:r>
              <a:rPr lang="en-US" sz="1400" b="1" u="sng" dirty="0"/>
              <a:t>Area</a:t>
            </a:r>
          </a:p>
          <a:p>
            <a:pPr lvl="1"/>
            <a:r>
              <a:rPr lang="en-US" sz="1400" b="1" dirty="0" smtClean="0"/>
              <a:t>Consumer &amp; Family Studies (Department)</a:t>
            </a:r>
          </a:p>
          <a:p>
            <a:pPr lvl="1"/>
            <a:r>
              <a:rPr lang="en-US" sz="1400" b="1" dirty="0" smtClean="0"/>
              <a:t>Dietetic Technology (Program)</a:t>
            </a:r>
          </a:p>
          <a:p>
            <a:pPr lvl="1"/>
            <a:r>
              <a:rPr lang="en-US" sz="1400" b="1" dirty="0" smtClean="0"/>
              <a:t>Sustainability Village</a:t>
            </a:r>
          </a:p>
          <a:p>
            <a:r>
              <a:rPr lang="en-US" sz="1400" b="1" u="sng" dirty="0"/>
              <a:t>Purple Area</a:t>
            </a:r>
          </a:p>
          <a:p>
            <a:pPr lvl="1"/>
            <a:r>
              <a:rPr lang="en-US" sz="1400" b="1" dirty="0"/>
              <a:t>Culinary Arts (Department)</a:t>
            </a:r>
          </a:p>
          <a:p>
            <a:pPr lvl="1"/>
            <a:r>
              <a:rPr lang="en-US" sz="1400" b="1" dirty="0"/>
              <a:t>Kinesiology, Athletics, &amp; Dance (Cluster)</a:t>
            </a:r>
          </a:p>
          <a:p>
            <a:pPr lvl="1"/>
            <a:r>
              <a:rPr lang="en-US" sz="1400" b="1" dirty="0"/>
              <a:t>Food Trucks</a:t>
            </a:r>
          </a:p>
          <a:p>
            <a:pPr lvl="1"/>
            <a:endParaRPr lang="en-US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133460" y="1615056"/>
            <a:ext cx="4861249" cy="4750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"/>
              </a:spcAft>
            </a:pPr>
            <a:r>
              <a:rPr lang="en-US" sz="1300" b="1" u="sng" dirty="0" smtClean="0"/>
              <a:t>Orange 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Arts &amp; Humanities (Cluster)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Child </a:t>
            </a:r>
            <a:r>
              <a:rPr lang="en-US" sz="1300" b="1" dirty="0"/>
              <a:t>Development &amp; Teacher Education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Commencement Stage</a:t>
            </a:r>
          </a:p>
          <a:p>
            <a:pPr marL="285750" lvl="1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400" b="1" dirty="0"/>
              <a:t>Health Sciences (Cluster)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Hui </a:t>
            </a:r>
            <a:r>
              <a:rPr lang="en-US" sz="1300" b="1" dirty="0" err="1"/>
              <a:t>Pulama</a:t>
            </a:r>
            <a:r>
              <a:rPr lang="en-US" sz="1300" b="1" dirty="0"/>
              <a:t> </a:t>
            </a:r>
            <a:r>
              <a:rPr lang="en-US" sz="1300" b="1" dirty="0" smtClean="0"/>
              <a:t>Mau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Language </a:t>
            </a:r>
            <a:r>
              <a:rPr lang="en-US" sz="1300" b="1" dirty="0"/>
              <a:t>Arts &amp; Academic Foundations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Older </a:t>
            </a:r>
            <a:r>
              <a:rPr lang="en-US" sz="1300" b="1" dirty="0"/>
              <a:t>Adults (</a:t>
            </a:r>
            <a:r>
              <a:rPr lang="en-US" sz="1300" b="1" dirty="0" smtClean="0"/>
              <a:t>Program)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Public </a:t>
            </a:r>
            <a:r>
              <a:rPr lang="en-US" sz="1300" b="1" dirty="0"/>
              <a:t>Safety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Student Clubs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Workforce </a:t>
            </a:r>
            <a:r>
              <a:rPr lang="en-US" sz="1300" b="1" dirty="0"/>
              <a:t>Development (Program)</a:t>
            </a:r>
          </a:p>
          <a:p>
            <a:pPr>
              <a:spcAft>
                <a:spcPts val="100"/>
              </a:spcAft>
            </a:pPr>
            <a:r>
              <a:rPr lang="en-US" sz="1300" b="1" u="sng" dirty="0"/>
              <a:t>Green </a:t>
            </a:r>
            <a:r>
              <a:rPr lang="en-US" sz="1300" b="1" u="sng" dirty="0" smtClean="0"/>
              <a:t>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Children’s 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Computer </a:t>
            </a:r>
            <a:r>
              <a:rPr lang="en-US" sz="1300" b="1" dirty="0"/>
              <a:t>Studies (</a:t>
            </a:r>
            <a:r>
              <a:rPr lang="en-US" sz="1300" b="1" dirty="0" smtClean="0"/>
              <a:t>Department)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Doyle Stage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Learning Communities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Learning </a:t>
            </a:r>
            <a:r>
              <a:rPr lang="en-US" sz="1300" b="1" dirty="0"/>
              <a:t>Resources &amp; Educational Technology (</a:t>
            </a:r>
            <a:r>
              <a:rPr lang="en-US" sz="1300" b="1" dirty="0" smtClean="0"/>
              <a:t>Cluster)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Student Services</a:t>
            </a:r>
          </a:p>
          <a:p>
            <a:pPr>
              <a:spcAft>
                <a:spcPts val="100"/>
              </a:spcAft>
            </a:pPr>
            <a:r>
              <a:rPr lang="en-US" sz="1300" b="1" u="sng" dirty="0"/>
              <a:t>Yellow </a:t>
            </a:r>
            <a:r>
              <a:rPr lang="en-US" sz="1300" b="1" u="sng" dirty="0" smtClean="0"/>
              <a:t>Area</a:t>
            </a:r>
          </a:p>
          <a:p>
            <a:pPr marL="285750" indent="-2857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1300" b="1" dirty="0" smtClean="0"/>
              <a:t>Native </a:t>
            </a:r>
            <a:r>
              <a:rPr lang="en-US" sz="1300" b="1" dirty="0"/>
              <a:t>American Celebration</a:t>
            </a:r>
          </a:p>
          <a:p>
            <a:pPr lvl="1"/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2600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70589"/>
            <a:ext cx="8042276" cy="659086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300" dirty="0" smtClean="0">
                <a:solidFill>
                  <a:srgbClr val="C00000"/>
                </a:solidFill>
              </a:rPr>
              <a:t>Event Responsibilities</a:t>
            </a:r>
            <a:endParaRPr lang="en-US" sz="3300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5919" y="958467"/>
            <a:ext cx="387828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Awards Ceremony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Sarah </a:t>
            </a:r>
            <a:r>
              <a:rPr lang="en-US" sz="1600" dirty="0" err="1" smtClean="0"/>
              <a:t>Laggos</a:t>
            </a:r>
            <a:endParaRPr lang="en-US" sz="1600" dirty="0" smtClean="0"/>
          </a:p>
          <a:p>
            <a:r>
              <a:rPr lang="en-US" sz="1600" u="sng" dirty="0" smtClean="0"/>
              <a:t>Blue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TBD</a:t>
            </a:r>
          </a:p>
          <a:p>
            <a:r>
              <a:rPr lang="en-US" sz="1600" u="sng" dirty="0" smtClean="0"/>
              <a:t>Culinary Department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James Cason</a:t>
            </a:r>
          </a:p>
          <a:p>
            <a:r>
              <a:rPr lang="en-US" sz="1600" u="sng" dirty="0" smtClean="0"/>
              <a:t>Electrics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Scott Reese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Erik Oden</a:t>
            </a:r>
          </a:p>
          <a:p>
            <a:r>
              <a:rPr lang="en-US" sz="1600" u="sng" dirty="0" smtClean="0"/>
              <a:t>Environmental Health &amp; Safety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Doug </a:t>
            </a:r>
            <a:r>
              <a:rPr lang="en-US" sz="1600" dirty="0" err="1" smtClean="0"/>
              <a:t>Kuula</a:t>
            </a:r>
            <a:endParaRPr lang="en-US" sz="1600" dirty="0" smtClean="0"/>
          </a:p>
          <a:p>
            <a:r>
              <a:rPr lang="en-US" sz="1600" u="sng" dirty="0" smtClean="0"/>
              <a:t>Event Coordination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Ian Maurer</a:t>
            </a:r>
          </a:p>
          <a:p>
            <a:r>
              <a:rPr lang="en-US" sz="1600" u="sng" dirty="0" smtClean="0"/>
              <a:t>Event Logistics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Paul </a:t>
            </a:r>
            <a:r>
              <a:rPr lang="en-US" sz="1600" dirty="0" err="1"/>
              <a:t>Bielen</a:t>
            </a:r>
            <a:endParaRPr lang="en-US" sz="1600" dirty="0" smtClean="0"/>
          </a:p>
          <a:p>
            <a:r>
              <a:rPr lang="en-US" sz="1600" u="sng" dirty="0" smtClean="0"/>
              <a:t>Event </a:t>
            </a:r>
            <a:r>
              <a:rPr lang="en-US" sz="1600" u="sng" dirty="0"/>
              <a:t>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Robert </a:t>
            </a:r>
            <a:r>
              <a:rPr lang="en-US" sz="1600" dirty="0" err="1"/>
              <a:t>Ethington</a:t>
            </a:r>
            <a:endParaRPr lang="en-US" sz="1600" dirty="0"/>
          </a:p>
          <a:p>
            <a:r>
              <a:rPr lang="en-US" sz="1600" u="sng" dirty="0" smtClean="0"/>
              <a:t>First Aid Booth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Karen Clark</a:t>
            </a:r>
          </a:p>
          <a:p>
            <a:r>
              <a:rPr lang="en-US" sz="1600" u="sng" dirty="0" smtClean="0"/>
              <a:t>Fun Run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Brian Marvin</a:t>
            </a:r>
          </a:p>
          <a:p>
            <a:r>
              <a:rPr lang="en-US" sz="1600" u="sng" dirty="0" smtClean="0"/>
              <a:t>Green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Jeff </a:t>
            </a:r>
            <a:r>
              <a:rPr lang="en-US" sz="1600" dirty="0" smtClean="0">
                <a:solidFill>
                  <a:srgbClr val="FF0000"/>
                </a:solidFill>
              </a:rPr>
              <a:t>Rhoades (?)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3706" y="958467"/>
            <a:ext cx="364658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Grounds &amp; Recycling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Carl Dobson</a:t>
            </a:r>
          </a:p>
          <a:p>
            <a:r>
              <a:rPr lang="en-US" sz="1600" u="sng" dirty="0" smtClean="0"/>
              <a:t>Hui </a:t>
            </a:r>
            <a:r>
              <a:rPr lang="en-US" sz="1600" u="sng" dirty="0" err="1" smtClean="0"/>
              <a:t>Pulama</a:t>
            </a:r>
            <a:r>
              <a:rPr lang="en-US" sz="1600" u="sng" dirty="0" smtClean="0"/>
              <a:t> Mau</a:t>
            </a:r>
            <a:endParaRPr lang="en-US" sz="1600" u="sng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Liko</a:t>
            </a:r>
            <a:r>
              <a:rPr lang="en-US" sz="1600" dirty="0"/>
              <a:t> </a:t>
            </a:r>
            <a:r>
              <a:rPr lang="en-US" sz="1600" dirty="0" err="1"/>
              <a:t>Puha</a:t>
            </a:r>
            <a:endParaRPr lang="en-US" sz="1600" dirty="0"/>
          </a:p>
          <a:p>
            <a:r>
              <a:rPr lang="en-US" sz="1600" u="sng" dirty="0" smtClean="0"/>
              <a:t>Music Department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Jerome </a:t>
            </a:r>
            <a:r>
              <a:rPr lang="en-US" sz="1600" dirty="0" err="1" smtClean="0"/>
              <a:t>Fleg</a:t>
            </a:r>
            <a:endParaRPr lang="en-US" sz="1600" dirty="0" smtClean="0"/>
          </a:p>
          <a:p>
            <a:r>
              <a:rPr lang="en-US" sz="1600" u="sng" dirty="0" smtClean="0"/>
              <a:t>Music </a:t>
            </a:r>
            <a:r>
              <a:rPr lang="en-US" sz="1600" u="sng" dirty="0"/>
              <a:t>&amp; Stages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Theo </a:t>
            </a:r>
            <a:r>
              <a:rPr lang="en-US" sz="1600" dirty="0" err="1"/>
              <a:t>Chatneuf</a:t>
            </a:r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Greg </a:t>
            </a:r>
            <a:r>
              <a:rPr lang="en-US" sz="1600" dirty="0" err="1"/>
              <a:t>Wycoff</a:t>
            </a:r>
            <a:endParaRPr lang="en-US" sz="1600" dirty="0"/>
          </a:p>
          <a:p>
            <a:r>
              <a:rPr lang="en-US" sz="1600" u="sng" dirty="0" smtClean="0"/>
              <a:t>Orange Area Lead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Robert Holcomb (?)</a:t>
            </a:r>
            <a:endParaRPr lang="en-US" sz="1600" dirty="0" smtClean="0"/>
          </a:p>
          <a:p>
            <a:r>
              <a:rPr lang="en-US" sz="1600" u="sng" dirty="0" smtClean="0"/>
              <a:t>Public </a:t>
            </a:r>
            <a:r>
              <a:rPr lang="en-US" sz="1600" u="sng" dirty="0"/>
              <a:t>Safety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Robert Brownlee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Steven </a:t>
            </a:r>
            <a:r>
              <a:rPr lang="en-US" sz="1600" dirty="0"/>
              <a:t>Potter</a:t>
            </a:r>
          </a:p>
          <a:p>
            <a:r>
              <a:rPr lang="en-US" sz="1600" u="sng" dirty="0"/>
              <a:t>Publicity &amp; PR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Ellen </a:t>
            </a:r>
            <a:r>
              <a:rPr lang="en-US" sz="1600" dirty="0" err="1" smtClean="0"/>
              <a:t>Maremont</a:t>
            </a:r>
            <a:r>
              <a:rPr lang="en-US" sz="1600" dirty="0"/>
              <a:t> </a:t>
            </a:r>
            <a:r>
              <a:rPr lang="en-US" sz="1600" dirty="0" smtClean="0"/>
              <a:t>Silver</a:t>
            </a:r>
            <a:endParaRPr lang="en-US" sz="1600" dirty="0"/>
          </a:p>
          <a:p>
            <a:r>
              <a:rPr lang="en-US" sz="1600" u="sng" dirty="0" smtClean="0"/>
              <a:t>Purple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Manager, Student Affairs (?)</a:t>
            </a:r>
          </a:p>
          <a:p>
            <a:r>
              <a:rPr lang="en-US" sz="1600" u="sng" dirty="0" smtClean="0"/>
              <a:t>Red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Victor Tam (?)</a:t>
            </a:r>
          </a:p>
          <a:p>
            <a:r>
              <a:rPr lang="en-US" sz="1600" u="sng" dirty="0" smtClean="0"/>
              <a:t>Rentals </a:t>
            </a:r>
            <a:r>
              <a:rPr lang="en-US" sz="1600" u="sng" dirty="0"/>
              <a:t>&amp; Signage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Hilleary </a:t>
            </a:r>
            <a:r>
              <a:rPr lang="en-US" sz="1600" dirty="0" smtClean="0"/>
              <a:t>Zarate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916059" y="1920922"/>
            <a:ext cx="40764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Set-Up &amp; Break-Down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Javier Rodriguez Aguilera</a:t>
            </a:r>
          </a:p>
          <a:p>
            <a:r>
              <a:rPr lang="en-US" sz="1600" u="sng" dirty="0"/>
              <a:t>Student Ambassadors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Sandy </a:t>
            </a:r>
            <a:r>
              <a:rPr lang="en-US" sz="1600" dirty="0" err="1"/>
              <a:t>Sigala</a:t>
            </a:r>
            <a:endParaRPr lang="en-US" sz="1600" dirty="0"/>
          </a:p>
          <a:p>
            <a:r>
              <a:rPr lang="en-US" sz="1600" u="sng" dirty="0"/>
              <a:t>T-Shirts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Ann </a:t>
            </a:r>
            <a:r>
              <a:rPr lang="en-US" sz="1600" dirty="0" err="1"/>
              <a:t>Swasey</a:t>
            </a:r>
            <a:endParaRPr lang="en-US" sz="1600" dirty="0"/>
          </a:p>
          <a:p>
            <a:r>
              <a:rPr lang="en-US" sz="1600" u="sng" dirty="0"/>
              <a:t>Volunteer Coordinator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Amy </a:t>
            </a:r>
            <a:r>
              <a:rPr lang="en-US" sz="1600" dirty="0" err="1" smtClean="0"/>
              <a:t>Ethington</a:t>
            </a:r>
            <a:endParaRPr lang="en-US" sz="1600" dirty="0"/>
          </a:p>
          <a:p>
            <a:r>
              <a:rPr lang="en-US" sz="1600" u="sng" dirty="0"/>
              <a:t>Yellow Area Lead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Brenda </a:t>
            </a:r>
            <a:r>
              <a:rPr lang="en-US" sz="1600" dirty="0" err="1"/>
              <a:t>Flyswithhawks</a:t>
            </a:r>
            <a:endParaRPr lang="en-US" sz="1600" dirty="0"/>
          </a:p>
          <a:p>
            <a:r>
              <a:rPr lang="en-US" sz="1600" u="sng" dirty="0" smtClean="0"/>
              <a:t>Warehouse / Receiving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Solomon </a:t>
            </a:r>
            <a:r>
              <a:rPr lang="en-US" sz="1600" dirty="0" err="1" smtClean="0"/>
              <a:t>Ghebretensae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7074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214" y="362618"/>
            <a:ext cx="2191786" cy="1558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274320" lvl="1" indent="0">
              <a:lnSpc>
                <a:spcPts val="3000"/>
              </a:lnSpc>
              <a:buNone/>
            </a:pPr>
            <a:endParaRPr lang="en-US" dirty="0" smtClean="0"/>
          </a:p>
          <a:p>
            <a:pPr marL="274320" lvl="1" indent="0">
              <a:lnSpc>
                <a:spcPts val="3000"/>
              </a:lnSpc>
              <a:buNone/>
            </a:pPr>
            <a:r>
              <a:rPr lang="en-US" dirty="0" smtClean="0"/>
              <a:t>We are currently recruiting a Student Employee to join the DUO Coordinating Team.</a:t>
            </a:r>
          </a:p>
          <a:p>
            <a:pPr marL="274320" lvl="1" indent="0">
              <a:lnSpc>
                <a:spcPts val="3000"/>
              </a:lnSpc>
              <a:buNone/>
            </a:pPr>
            <a:endParaRPr lang="en-US" dirty="0"/>
          </a:p>
          <a:p>
            <a:pPr marL="274320" lvl="1" indent="0">
              <a:lnSpc>
                <a:spcPts val="3000"/>
              </a:lnSpc>
              <a:buNone/>
            </a:pPr>
            <a:r>
              <a:rPr lang="en-US" dirty="0" smtClean="0"/>
              <a:t>Applications are due February 3</a:t>
            </a:r>
            <a:r>
              <a:rPr lang="en-US" baseline="30000" dirty="0" smtClean="0"/>
              <a:t>rd</a:t>
            </a:r>
          </a:p>
          <a:p>
            <a:pPr marL="274320" lvl="1" indent="0">
              <a:lnSpc>
                <a:spcPts val="3000"/>
              </a:lnSpc>
              <a:buNone/>
            </a:pPr>
            <a:r>
              <a:rPr lang="en-US" dirty="0" smtClean="0"/>
              <a:t>200 </a:t>
            </a:r>
            <a:r>
              <a:rPr lang="en-US" dirty="0"/>
              <a:t>hours </a:t>
            </a:r>
            <a:r>
              <a:rPr lang="en-US" dirty="0" smtClean="0"/>
              <a:t>maximum, 3</a:t>
            </a:r>
            <a:r>
              <a:rPr lang="en-US" baseline="30000" dirty="0" smtClean="0"/>
              <a:t>th</a:t>
            </a:r>
            <a:r>
              <a:rPr lang="en-US" dirty="0"/>
              <a:t>, 2017 through May 9</a:t>
            </a:r>
            <a:r>
              <a:rPr lang="en-US" baseline="30000" dirty="0"/>
              <a:t>th</a:t>
            </a:r>
            <a:endParaRPr lang="en-US" dirty="0"/>
          </a:p>
          <a:p>
            <a:pPr marL="274320" lvl="1" indent="0">
              <a:lnSpc>
                <a:spcPts val="3000"/>
              </a:lnSpc>
              <a:buNone/>
            </a:pPr>
            <a:endParaRPr lang="en-US" dirty="0"/>
          </a:p>
          <a:p>
            <a:pPr marL="274320" lvl="1" indent="0">
              <a:lnSpc>
                <a:spcPts val="3000"/>
              </a:lnSpc>
              <a:buNone/>
            </a:pPr>
            <a:r>
              <a:rPr lang="en-US" dirty="0"/>
              <a:t>Interested parties should send a statement of interest, resume, and contact information for at least one professional reference to Ian Maurer at </a:t>
            </a:r>
            <a:r>
              <a:rPr lang="en-US" u="sng" dirty="0" smtClean="0">
                <a:hlinkClick r:id="rId4"/>
              </a:rPr>
              <a:t>imaurer@santarosa.edu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4C0ABAA5D253468BB13C5A782D9F45" ma:contentTypeVersion="0" ma:contentTypeDescription="Create a new document." ma:contentTypeScope="" ma:versionID="7ed166fea0e27d41dcfa8c30a37c4d53">
  <xsd:schema xmlns:xsd="http://www.w3.org/2001/XMLSchema" xmlns:xs="http://www.w3.org/2001/XMLSchema" xmlns:p="http://schemas.microsoft.com/office/2006/metadata/properties" xmlns:ns2="c1789741-fdc5-4432-a0fa-1baf49da5a6b" targetNamespace="http://schemas.microsoft.com/office/2006/metadata/properties" ma:root="true" ma:fieldsID="28b84afbce9afe5a160eb45234d3b080" ns2:_="">
    <xsd:import namespace="c1789741-fdc5-4432-a0fa-1baf49da5a6b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Meeting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89741-fdc5-4432-a0fa-1baf49da5a6b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default="Agendas" ma:format="Dropdown" ma:internalName="Category">
      <xsd:simpleType>
        <xsd:restriction base="dms:Choice">
          <xsd:enumeration value="Agendas"/>
          <xsd:enumeration value="Minutes"/>
          <xsd:enumeration value="Other"/>
        </xsd:restriction>
      </xsd:simpleType>
    </xsd:element>
    <xsd:element name="Meeting_x0020_Date" ma:index="9" nillable="true" ma:displayName="Meeting Date" ma:default="[today]" ma:format="DateOnly" ma:internalName="Meeting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c1789741-fdc5-4432-a0fa-1baf49da5a6b">Agendas</Category>
    <Meeting_x0020_Date xmlns="c1789741-fdc5-4432-a0fa-1baf49da5a6b">2017-01-27T08:00:00+00:00</Meeting_x0020_Date>
  </documentManagement>
</p:properties>
</file>

<file path=customXml/itemProps1.xml><?xml version="1.0" encoding="utf-8"?>
<ds:datastoreItem xmlns:ds="http://schemas.openxmlformats.org/officeDocument/2006/customXml" ds:itemID="{EE584A66-A284-439B-85F1-3F5501BA1625}"/>
</file>

<file path=customXml/itemProps2.xml><?xml version="1.0" encoding="utf-8"?>
<ds:datastoreItem xmlns:ds="http://schemas.openxmlformats.org/officeDocument/2006/customXml" ds:itemID="{8FC6D03C-F61B-4E04-B222-F828F7C7B42C}"/>
</file>

<file path=customXml/itemProps3.xml><?xml version="1.0" encoding="utf-8"?>
<ds:datastoreItem xmlns:ds="http://schemas.openxmlformats.org/officeDocument/2006/customXml" ds:itemID="{3E6F3D65-34C5-4350-9EF4-ABD68375A100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76687</TotalTime>
  <Words>840</Words>
  <Application>Microsoft Office PowerPoint</Application>
  <PresentationFormat>On-screen Show (4:3)</PresentationFormat>
  <Paragraphs>279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Clarity</vt:lpstr>
      <vt:lpstr>Day Under The Oaks 2017</vt:lpstr>
      <vt:lpstr>Voting Roster</vt:lpstr>
      <vt:lpstr>Agenda</vt:lpstr>
      <vt:lpstr>Calendar</vt:lpstr>
      <vt:lpstr>Calendar</vt:lpstr>
      <vt:lpstr>Color Areas</vt:lpstr>
      <vt:lpstr>Color Areas 2017</vt:lpstr>
      <vt:lpstr> Event Responsibilities</vt:lpstr>
      <vt:lpstr>Recruitment</vt:lpstr>
      <vt:lpstr>Event Theme</vt:lpstr>
      <vt:lpstr>PR Concept Art</vt:lpstr>
      <vt:lpstr>Fund Development</vt:lpstr>
      <vt:lpstr>Discussion</vt:lpstr>
      <vt:lpstr>Meeting Schedule</vt:lpstr>
      <vt:lpstr>Team 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Under The Oaks</dc:title>
  <dc:creator>Toni</dc:creator>
  <cp:lastModifiedBy>Maurer, Ian</cp:lastModifiedBy>
  <cp:revision>279</cp:revision>
  <cp:lastPrinted>2017-02-02T19:39:28Z</cp:lastPrinted>
  <dcterms:created xsi:type="dcterms:W3CDTF">2012-12-13T15:19:40Z</dcterms:created>
  <dcterms:modified xsi:type="dcterms:W3CDTF">2017-02-02T19:41:34Z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0x010100CF4C0ABAA5D253468BB13C5A782D9F45</vt:lpwstr>
  </property>
</Properties>
</file>