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3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10" r:id="rId4"/>
    <p:sldId id="265" r:id="rId5"/>
    <p:sldId id="312" r:id="rId6"/>
    <p:sldId id="311" r:id="rId7"/>
    <p:sldId id="308" r:id="rId8"/>
    <p:sldId id="306" r:id="rId9"/>
    <p:sldId id="284" r:id="rId10"/>
    <p:sldId id="315" r:id="rId11"/>
    <p:sldId id="316" r:id="rId12"/>
    <p:sldId id="318" r:id="rId13"/>
    <p:sldId id="321" r:id="rId14"/>
    <p:sldId id="319" r:id="rId15"/>
    <p:sldId id="320" r:id="rId16"/>
    <p:sldId id="294" r:id="rId17"/>
    <p:sldId id="298" r:id="rId18"/>
    <p:sldId id="285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28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12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D6CA1-97AB-468B-9F87-E7DFF9AE0FF4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7AC84-2368-4E1D-8669-40338959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5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8F0554-1016-A443-B75A-0AE7A4785F4E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EC216C-B546-4947-96AD-A3B7D3959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6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1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24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498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35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35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19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28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18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73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45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86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8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maurer@santaros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2133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Day Under The Oaks</a:t>
            </a:r>
            <a:br>
              <a:rPr lang="en-US" b="1" dirty="0" smtClean="0"/>
            </a:br>
            <a:r>
              <a:rPr lang="en-US" b="1" dirty="0" smtClean="0"/>
              <a:t>2017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Standing Committee, Meeting #7</a:t>
            </a:r>
          </a:p>
          <a:p>
            <a:r>
              <a:rPr lang="en-US" sz="2000" b="1" dirty="0" smtClean="0"/>
              <a:t>April 7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, Noon – 1:00pm</a:t>
            </a:r>
          </a:p>
          <a:p>
            <a:r>
              <a:rPr lang="en-US" sz="2000" b="1" dirty="0" err="1" smtClean="0"/>
              <a:t>Bertolini</a:t>
            </a:r>
            <a:r>
              <a:rPr lang="en-US" sz="2000" b="1" dirty="0" smtClean="0"/>
              <a:t> 4643, Center for Student Leadership</a:t>
            </a:r>
            <a:endParaRPr lang="en-US" sz="2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351" y="362606"/>
            <a:ext cx="2096814" cy="149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22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Ellen </a:t>
            </a:r>
            <a:r>
              <a:rPr lang="en-US" dirty="0" err="1" smtClean="0"/>
              <a:t>Maremont</a:t>
            </a:r>
            <a:r>
              <a:rPr lang="en-US" dirty="0"/>
              <a:t> </a:t>
            </a:r>
            <a:r>
              <a:rPr lang="en-US" dirty="0" smtClean="0"/>
              <a:t>Silver will update the committee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71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Robert </a:t>
            </a:r>
            <a:r>
              <a:rPr lang="en-US" dirty="0" err="1" smtClean="0"/>
              <a:t>Ethington</a:t>
            </a:r>
            <a:r>
              <a:rPr lang="en-US" dirty="0" smtClean="0"/>
              <a:t> will update the committee.</a:t>
            </a:r>
            <a:endParaRPr lang="en-US" dirty="0"/>
          </a:p>
          <a:p>
            <a:pPr lvl="1">
              <a:lnSpc>
                <a:spcPts val="3000"/>
              </a:lnSpc>
            </a:pPr>
            <a:endParaRPr lang="en-US" dirty="0" smtClean="0"/>
          </a:p>
          <a:p>
            <a:pPr lvl="2">
              <a:lnSpc>
                <a:spcPts val="3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759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&amp; Vendors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3935691" cy="4782218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dirty="0" smtClean="0"/>
              <a:t>Food Vendors</a:t>
            </a:r>
          </a:p>
          <a:p>
            <a:pPr lvl="2">
              <a:lnSpc>
                <a:spcPct val="110000"/>
              </a:lnSpc>
            </a:pPr>
            <a:r>
              <a:rPr lang="en-US" dirty="0" err="1" smtClean="0"/>
              <a:t>Croques</a:t>
            </a:r>
            <a:r>
              <a:rPr lang="en-US" dirty="0" smtClean="0"/>
              <a:t> &amp; Toques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Culinary Cubs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Fish on! </a:t>
            </a:r>
            <a:r>
              <a:rPr lang="en-US" dirty="0" smtClean="0"/>
              <a:t>Chips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Future Eats</a:t>
            </a:r>
            <a:endParaRPr lang="en-US" dirty="0" smtClean="0"/>
          </a:p>
          <a:p>
            <a:pPr lvl="2">
              <a:lnSpc>
                <a:spcPct val="110000"/>
              </a:lnSpc>
            </a:pPr>
            <a:r>
              <a:rPr lang="en-US" dirty="0" smtClean="0"/>
              <a:t>Got Balls? Meatball Factory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Kettle &amp; Fog</a:t>
            </a:r>
          </a:p>
          <a:p>
            <a:pPr lvl="2">
              <a:lnSpc>
                <a:spcPct val="110000"/>
              </a:lnSpc>
            </a:pPr>
            <a:r>
              <a:rPr lang="en-US" dirty="0" err="1" smtClean="0"/>
              <a:t>Lata’s</a:t>
            </a:r>
            <a:r>
              <a:rPr lang="en-US" dirty="0" smtClean="0"/>
              <a:t> Indian Cuisine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Sushi </a:t>
            </a:r>
            <a:r>
              <a:rPr lang="en-US" dirty="0" err="1" smtClean="0"/>
              <a:t>Shobu</a:t>
            </a:r>
            <a:endParaRPr lang="en-US" dirty="0" smtClean="0"/>
          </a:p>
          <a:p>
            <a:pPr lvl="2">
              <a:lnSpc>
                <a:spcPct val="110000"/>
              </a:lnSpc>
            </a:pPr>
            <a:r>
              <a:rPr lang="en-US" dirty="0" smtClean="0"/>
              <a:t>TIPS Tri Tip Trolley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Trader Jims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Tuck Box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Which Cheese</a:t>
            </a:r>
          </a:p>
          <a:p>
            <a:pPr lvl="2">
              <a:lnSpc>
                <a:spcPts val="3000"/>
              </a:lnSpc>
            </a:pPr>
            <a:endParaRPr lang="en-US" dirty="0"/>
          </a:p>
          <a:p>
            <a:pPr lvl="2">
              <a:lnSpc>
                <a:spcPts val="3000"/>
              </a:lnSpc>
            </a:pPr>
            <a:endParaRPr lang="en-US" dirty="0"/>
          </a:p>
          <a:p>
            <a:pPr lvl="1">
              <a:lnSpc>
                <a:spcPts val="3000"/>
              </a:lnSpc>
            </a:pPr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36444" y="1694782"/>
            <a:ext cx="3935691" cy="4782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Front Lawn</a:t>
            </a:r>
          </a:p>
          <a:p>
            <a:pPr lvl="2"/>
            <a:r>
              <a:rPr lang="en-US" dirty="0"/>
              <a:t>Ice Hockey Team</a:t>
            </a:r>
          </a:p>
          <a:p>
            <a:pPr lvl="2"/>
            <a:r>
              <a:rPr lang="en-US" dirty="0" smtClean="0"/>
              <a:t>Men’s </a:t>
            </a:r>
            <a:r>
              <a:rPr lang="en-US" dirty="0"/>
              <a:t>Soccer Team</a:t>
            </a:r>
          </a:p>
          <a:p>
            <a:pPr lvl="2"/>
            <a:r>
              <a:rPr lang="en-US" dirty="0" smtClean="0"/>
              <a:t>Women’s </a:t>
            </a:r>
            <a:r>
              <a:rPr lang="en-US" dirty="0" smtClean="0"/>
              <a:t>Soccer </a:t>
            </a:r>
            <a:r>
              <a:rPr lang="en-US" dirty="0" smtClean="0"/>
              <a:t>Team</a:t>
            </a:r>
          </a:p>
          <a:p>
            <a:pPr lvl="2"/>
            <a:r>
              <a:rPr lang="en-US" dirty="0"/>
              <a:t>Student Athlete Advisory Committee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No response yet…</a:t>
            </a:r>
          </a:p>
          <a:p>
            <a:pPr lvl="2"/>
            <a:r>
              <a:rPr lang="en-US" dirty="0" smtClean="0"/>
              <a:t>Cheerleaders</a:t>
            </a:r>
          </a:p>
          <a:p>
            <a:pPr lvl="2"/>
            <a:r>
              <a:rPr lang="en-US" dirty="0" smtClean="0"/>
              <a:t>Sports </a:t>
            </a:r>
            <a:r>
              <a:rPr lang="en-US" dirty="0" smtClean="0"/>
              <a:t>Medicine</a:t>
            </a:r>
          </a:p>
          <a:p>
            <a:pPr lvl="2">
              <a:lnSpc>
                <a:spcPts val="3000"/>
              </a:lnSpc>
            </a:pPr>
            <a:endParaRPr lang="en-US" dirty="0" smtClean="0"/>
          </a:p>
          <a:p>
            <a:pPr lvl="2">
              <a:lnSpc>
                <a:spcPts val="3000"/>
              </a:lnSpc>
            </a:pPr>
            <a:endParaRPr lang="en-US" dirty="0" smtClean="0"/>
          </a:p>
          <a:p>
            <a:pPr lvl="1">
              <a:lnSpc>
                <a:spcPts val="3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35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&amp; Vendors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1802"/>
            <a:ext cx="3935691" cy="4782218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Craft Vendors</a:t>
            </a:r>
          </a:p>
          <a:p>
            <a:pPr lvl="2"/>
            <a:r>
              <a:rPr lang="en-US" dirty="0" err="1" smtClean="0"/>
              <a:t>AWICreations</a:t>
            </a:r>
            <a:endParaRPr lang="en-US" dirty="0" smtClean="0"/>
          </a:p>
          <a:p>
            <a:pPr lvl="2"/>
            <a:r>
              <a:rPr lang="en-US" dirty="0" err="1" smtClean="0"/>
              <a:t>Bams</a:t>
            </a:r>
            <a:r>
              <a:rPr lang="en-US" dirty="0" smtClean="0"/>
              <a:t> </a:t>
            </a:r>
            <a:r>
              <a:rPr lang="en-US" dirty="0" smtClean="0"/>
              <a:t>Glass</a:t>
            </a:r>
          </a:p>
          <a:p>
            <a:pPr lvl="2"/>
            <a:r>
              <a:rPr lang="en-US" dirty="0" smtClean="0"/>
              <a:t>G </a:t>
            </a:r>
            <a:r>
              <a:rPr lang="en-US" dirty="0"/>
              <a:t>Wild </a:t>
            </a:r>
            <a:r>
              <a:rPr lang="en-US" dirty="0" smtClean="0"/>
              <a:t>Creative</a:t>
            </a:r>
          </a:p>
          <a:p>
            <a:pPr lvl="2"/>
            <a:r>
              <a:rPr lang="en-US" dirty="0" smtClean="0"/>
              <a:t>Green Pisces Designs</a:t>
            </a:r>
          </a:p>
          <a:p>
            <a:pPr lvl="2"/>
            <a:r>
              <a:rPr lang="en-US" dirty="0" err="1" smtClean="0"/>
              <a:t>LuLaRoe</a:t>
            </a:r>
            <a:r>
              <a:rPr lang="en-US" dirty="0" smtClean="0"/>
              <a:t> With </a:t>
            </a:r>
            <a:r>
              <a:rPr lang="en-US" dirty="0" err="1" smtClean="0"/>
              <a:t>Drea</a:t>
            </a:r>
            <a:endParaRPr lang="en-US" dirty="0" smtClean="0"/>
          </a:p>
          <a:p>
            <a:pPr lvl="2"/>
            <a:r>
              <a:rPr lang="en-US" dirty="0" err="1" smtClean="0"/>
              <a:t>MorninGloria’s</a:t>
            </a:r>
            <a:endParaRPr lang="en-US" dirty="0" smtClean="0"/>
          </a:p>
          <a:p>
            <a:pPr lvl="2"/>
            <a:r>
              <a:rPr lang="en-US" dirty="0" smtClean="0"/>
              <a:t>Northern California </a:t>
            </a:r>
            <a:r>
              <a:rPr lang="en-US" dirty="0" smtClean="0"/>
              <a:t>Creations</a:t>
            </a:r>
          </a:p>
          <a:p>
            <a:pPr lvl="2"/>
            <a:r>
              <a:rPr lang="en-US" dirty="0" smtClean="0"/>
              <a:t>Sonoma County Fair</a:t>
            </a:r>
            <a:endParaRPr lang="en-US" dirty="0" smtClean="0"/>
          </a:p>
          <a:p>
            <a:pPr lvl="2">
              <a:lnSpc>
                <a:spcPts val="3000"/>
              </a:lnSpc>
            </a:pPr>
            <a:endParaRPr lang="en-US" dirty="0"/>
          </a:p>
          <a:p>
            <a:pPr lvl="2">
              <a:lnSpc>
                <a:spcPts val="3000"/>
              </a:lnSpc>
            </a:pPr>
            <a:endParaRPr lang="en-US" dirty="0"/>
          </a:p>
          <a:p>
            <a:pPr lvl="1">
              <a:lnSpc>
                <a:spcPts val="3000"/>
              </a:lnSpc>
            </a:pPr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36444" y="1694782"/>
            <a:ext cx="3935691" cy="4782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lnSpc>
                <a:spcPts val="3000"/>
              </a:lnSpc>
            </a:pPr>
            <a:endParaRPr lang="en-US" dirty="0" smtClean="0"/>
          </a:p>
          <a:p>
            <a:pPr lvl="2">
              <a:lnSpc>
                <a:spcPts val="3000"/>
              </a:lnSpc>
            </a:pPr>
            <a:endParaRPr lang="en-US" dirty="0" smtClean="0"/>
          </a:p>
          <a:p>
            <a:pPr lvl="1">
              <a:lnSpc>
                <a:spcPts val="3000"/>
              </a:lnSpc>
            </a:pPr>
            <a:endParaRPr lang="en-US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012677" y="1891802"/>
            <a:ext cx="4942787" cy="4782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Healthy Community Groups</a:t>
            </a:r>
          </a:p>
          <a:p>
            <a:pPr lvl="2"/>
            <a:r>
              <a:rPr lang="en-US" dirty="0" smtClean="0"/>
              <a:t>California Rural Indian Health Board</a:t>
            </a:r>
          </a:p>
          <a:p>
            <a:pPr lvl="2"/>
            <a:r>
              <a:rPr lang="en-US" dirty="0" smtClean="0"/>
              <a:t>Catholic </a:t>
            </a:r>
            <a:r>
              <a:rPr lang="en-US" dirty="0" smtClean="0"/>
              <a:t>Charities</a:t>
            </a:r>
          </a:p>
          <a:p>
            <a:pPr lvl="2"/>
            <a:r>
              <a:rPr lang="en-US" dirty="0" smtClean="0"/>
              <a:t>Family Finding </a:t>
            </a:r>
            <a:r>
              <a:rPr lang="en-US" dirty="0" smtClean="0"/>
              <a:t>Collaborative</a:t>
            </a:r>
          </a:p>
          <a:p>
            <a:pPr lvl="2"/>
            <a:r>
              <a:rPr lang="en-US" dirty="0" smtClean="0"/>
              <a:t>IMC Foundation</a:t>
            </a:r>
            <a:endParaRPr lang="en-US" dirty="0"/>
          </a:p>
          <a:p>
            <a:pPr lvl="2"/>
            <a:r>
              <a:rPr lang="en-US" dirty="0" smtClean="0"/>
              <a:t>Nutrition Club</a:t>
            </a:r>
          </a:p>
          <a:p>
            <a:pPr lvl="2"/>
            <a:r>
              <a:rPr lang="en-US" dirty="0" smtClean="0"/>
              <a:t>Redwood Community Health Coalition</a:t>
            </a:r>
          </a:p>
          <a:p>
            <a:pPr lvl="2"/>
            <a:r>
              <a:rPr lang="en-US" dirty="0" smtClean="0"/>
              <a:t>Santa Rosa Community Health Centers</a:t>
            </a:r>
          </a:p>
          <a:p>
            <a:pPr lvl="2"/>
            <a:r>
              <a:rPr lang="en-US" dirty="0" smtClean="0"/>
              <a:t>SRJC Certified Nursing</a:t>
            </a:r>
          </a:p>
          <a:p>
            <a:pPr lvl="2"/>
            <a:r>
              <a:rPr lang="en-US" dirty="0" smtClean="0"/>
              <a:t>SRJC Dental </a:t>
            </a:r>
            <a:r>
              <a:rPr lang="en-US" dirty="0" err="1" smtClean="0"/>
              <a:t>Hygene</a:t>
            </a:r>
            <a:endParaRPr lang="en-US" dirty="0" smtClean="0"/>
          </a:p>
          <a:p>
            <a:pPr lvl="2"/>
            <a:r>
              <a:rPr lang="en-US" dirty="0" smtClean="0"/>
              <a:t>SRJC </a:t>
            </a:r>
            <a:r>
              <a:rPr lang="en-US" dirty="0"/>
              <a:t>Medical </a:t>
            </a:r>
            <a:r>
              <a:rPr lang="en-US" dirty="0" smtClean="0"/>
              <a:t>Assisting</a:t>
            </a:r>
          </a:p>
          <a:p>
            <a:pPr lvl="2"/>
            <a:r>
              <a:rPr lang="en-US" dirty="0" smtClean="0"/>
              <a:t>SRJC Police Cadets</a:t>
            </a:r>
          </a:p>
          <a:p>
            <a:pPr lvl="2"/>
            <a:r>
              <a:rPr lang="en-US" dirty="0" smtClean="0"/>
              <a:t>Student Health Services</a:t>
            </a:r>
            <a:endParaRPr lang="en-US" dirty="0"/>
          </a:p>
          <a:p>
            <a:pPr lvl="2">
              <a:lnSpc>
                <a:spcPts val="3000"/>
              </a:lnSpc>
            </a:pPr>
            <a:endParaRPr lang="en-US" dirty="0" smtClean="0"/>
          </a:p>
          <a:p>
            <a:pPr lvl="2">
              <a:lnSpc>
                <a:spcPts val="3000"/>
              </a:lnSpc>
            </a:pPr>
            <a:endParaRPr lang="en-US" dirty="0" smtClean="0"/>
          </a:p>
          <a:p>
            <a:pPr lvl="1">
              <a:lnSpc>
                <a:spcPts val="3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303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&amp; Vendors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3935691" cy="4953000"/>
          </a:xfrm>
        </p:spPr>
        <p:txBody>
          <a:bodyPr>
            <a:normAutofit fontScale="62500" lnSpcReduction="20000"/>
          </a:bodyPr>
          <a:lstStyle/>
          <a:p>
            <a:pPr lvl="1">
              <a:lnSpc>
                <a:spcPct val="120000"/>
              </a:lnSpc>
            </a:pPr>
            <a:r>
              <a:rPr lang="en-US" dirty="0" smtClean="0"/>
              <a:t>Student Clubs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Active Minds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Animation Club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Art Club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ASL </a:t>
            </a:r>
            <a:r>
              <a:rPr lang="en-US" sz="1900" dirty="0" smtClean="0"/>
              <a:t>Club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Chemistry &amp; Physics Department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College </a:t>
            </a:r>
            <a:r>
              <a:rPr lang="en-US" sz="1900" dirty="0" smtClean="0"/>
              <a:t>Democrats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Computer Security Club</a:t>
            </a:r>
            <a:endParaRPr lang="en-US" sz="1900" dirty="0" smtClean="0"/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Diverse Genders &amp; Sexualities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Economics </a:t>
            </a:r>
            <a:r>
              <a:rPr lang="en-US" sz="1900" dirty="0" smtClean="0"/>
              <a:t>Club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Eritrean Student Union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International </a:t>
            </a:r>
            <a:r>
              <a:rPr lang="en-US" sz="1900" dirty="0" smtClean="0"/>
              <a:t>Club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Medical Assisting Class of 2017</a:t>
            </a:r>
            <a:endParaRPr lang="en-US" sz="1900" dirty="0" smtClean="0"/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Phi  Theta Kappa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Power Soccer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Print Making Club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Rad Tech 2017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Rad Tech </a:t>
            </a:r>
            <a:r>
              <a:rPr lang="en-US" sz="1900" dirty="0" smtClean="0"/>
              <a:t>2018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Robotics Club</a:t>
            </a:r>
            <a:endParaRPr lang="en-US" sz="1900" dirty="0" smtClean="0"/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Second Chance Club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Sociology Circle</a:t>
            </a:r>
          </a:p>
          <a:p>
            <a:pPr lvl="2">
              <a:lnSpc>
                <a:spcPct val="120000"/>
              </a:lnSpc>
            </a:pPr>
            <a:r>
              <a:rPr lang="en-US" sz="1900" dirty="0" smtClean="0"/>
              <a:t>The Engineering Club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392892" y="1694782"/>
            <a:ext cx="4279244" cy="47822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dirty="0" smtClean="0"/>
              <a:t>Sustainability Groups</a:t>
            </a:r>
          </a:p>
          <a:p>
            <a:pPr lvl="3"/>
            <a:r>
              <a:rPr lang="en-US" dirty="0" smtClean="0"/>
              <a:t>350 Sonoma County</a:t>
            </a:r>
          </a:p>
          <a:p>
            <a:pPr lvl="3"/>
            <a:r>
              <a:rPr lang="en-US" dirty="0" smtClean="0"/>
              <a:t>C2 Alternative Services</a:t>
            </a:r>
          </a:p>
          <a:p>
            <a:pPr lvl="3"/>
            <a:r>
              <a:rPr lang="en-US" dirty="0" smtClean="0"/>
              <a:t>Citizen’s Climate </a:t>
            </a:r>
            <a:r>
              <a:rPr lang="en-US" dirty="0" smtClean="0"/>
              <a:t>Lobby</a:t>
            </a:r>
          </a:p>
          <a:p>
            <a:pPr lvl="3"/>
            <a:r>
              <a:rPr lang="en-US" dirty="0" smtClean="0"/>
              <a:t>Peace &amp; Justice Sonoma County</a:t>
            </a:r>
            <a:endParaRPr lang="en-US" dirty="0" smtClean="0"/>
          </a:p>
          <a:p>
            <a:pPr lvl="3"/>
            <a:r>
              <a:rPr lang="en-US" dirty="0" smtClean="0"/>
              <a:t>Pepperwood Preserve</a:t>
            </a:r>
          </a:p>
          <a:p>
            <a:pPr lvl="3"/>
            <a:r>
              <a:rPr lang="en-US" dirty="0" smtClean="0"/>
              <a:t>Sierra Club</a:t>
            </a:r>
            <a:endParaRPr lang="en-US" dirty="0" smtClean="0"/>
          </a:p>
          <a:p>
            <a:pPr lvl="3"/>
            <a:r>
              <a:rPr lang="en-US" dirty="0" smtClean="0"/>
              <a:t>Simply </a:t>
            </a:r>
            <a:r>
              <a:rPr lang="en-US" dirty="0" smtClean="0"/>
              <a:t>Solar</a:t>
            </a:r>
          </a:p>
          <a:p>
            <a:pPr lvl="3"/>
            <a:r>
              <a:rPr lang="en-US" dirty="0"/>
              <a:t>Sonoma County Energy </a:t>
            </a:r>
            <a:r>
              <a:rPr lang="en-US" dirty="0" smtClean="0"/>
              <a:t>Independence</a:t>
            </a:r>
            <a:endParaRPr lang="en-US" dirty="0"/>
          </a:p>
          <a:p>
            <a:pPr lvl="3"/>
            <a:r>
              <a:rPr lang="en-US" dirty="0" smtClean="0"/>
              <a:t>South </a:t>
            </a:r>
            <a:r>
              <a:rPr lang="en-US" dirty="0"/>
              <a:t>East </a:t>
            </a:r>
            <a:r>
              <a:rPr lang="en-US" dirty="0" smtClean="0"/>
              <a:t>Greenway</a:t>
            </a:r>
          </a:p>
          <a:p>
            <a:pPr lvl="3"/>
            <a:r>
              <a:rPr lang="en-US" dirty="0"/>
              <a:t>Sustainability Committee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No Response Yet…</a:t>
            </a:r>
          </a:p>
          <a:p>
            <a:pPr lvl="3"/>
            <a:r>
              <a:rPr lang="en-US" dirty="0" err="1" smtClean="0"/>
              <a:t>Bouverie</a:t>
            </a:r>
            <a:r>
              <a:rPr lang="en-US" dirty="0" smtClean="0"/>
              <a:t> Preserve</a:t>
            </a:r>
          </a:p>
          <a:p>
            <a:pPr lvl="3"/>
            <a:r>
              <a:rPr lang="en-US" dirty="0" smtClean="0"/>
              <a:t>Citizen’s Climate Lobby</a:t>
            </a:r>
          </a:p>
          <a:p>
            <a:pPr lvl="3"/>
            <a:r>
              <a:rPr lang="en-US" dirty="0" smtClean="0"/>
              <a:t>Leadership Institute for Ecology &amp; Economy</a:t>
            </a:r>
          </a:p>
          <a:p>
            <a:pPr lvl="3"/>
            <a:r>
              <a:rPr lang="en-US" dirty="0" smtClean="0"/>
              <a:t>Native Plant Society</a:t>
            </a:r>
          </a:p>
          <a:p>
            <a:pPr lvl="3"/>
            <a:r>
              <a:rPr lang="en-US" dirty="0" smtClean="0"/>
              <a:t>Pepperwood Preserve</a:t>
            </a:r>
          </a:p>
          <a:p>
            <a:pPr lvl="3"/>
            <a:r>
              <a:rPr lang="en-US" dirty="0"/>
              <a:t>Santa Rosa City Bus</a:t>
            </a:r>
          </a:p>
          <a:p>
            <a:pPr lvl="3"/>
            <a:r>
              <a:rPr lang="en-US" dirty="0" smtClean="0"/>
              <a:t>Santa Rosa City Water Department</a:t>
            </a:r>
          </a:p>
          <a:p>
            <a:pPr lvl="3"/>
            <a:r>
              <a:rPr lang="en-US" dirty="0" smtClean="0"/>
              <a:t>Sonoma </a:t>
            </a:r>
            <a:r>
              <a:rPr lang="en-US" dirty="0" smtClean="0"/>
              <a:t>County Water </a:t>
            </a:r>
            <a:r>
              <a:rPr lang="en-US" dirty="0" smtClean="0"/>
              <a:t>Agency</a:t>
            </a:r>
            <a:endParaRPr lang="en-US" dirty="0" smtClean="0"/>
          </a:p>
          <a:p>
            <a:pPr lvl="3"/>
            <a:endParaRPr lang="en-US" dirty="0" smtClean="0"/>
          </a:p>
          <a:p>
            <a:pPr lvl="3">
              <a:lnSpc>
                <a:spcPts val="3000"/>
              </a:lnSpc>
            </a:pPr>
            <a:endParaRPr lang="en-US" dirty="0" smtClean="0"/>
          </a:p>
          <a:p>
            <a:pPr lvl="2">
              <a:lnSpc>
                <a:spcPts val="3000"/>
              </a:lnSpc>
            </a:pPr>
            <a:endParaRPr lang="en-US" dirty="0" smtClean="0"/>
          </a:p>
          <a:p>
            <a:pPr lvl="2">
              <a:lnSpc>
                <a:spcPts val="3000"/>
              </a:lnSpc>
            </a:pPr>
            <a:endParaRPr lang="en-US" dirty="0" smtClean="0"/>
          </a:p>
          <a:p>
            <a:pPr lvl="1">
              <a:lnSpc>
                <a:spcPts val="3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990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Applications &amp; Vendors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3999"/>
            <a:ext cx="3935691" cy="5263299"/>
          </a:xfrm>
        </p:spPr>
        <p:txBody>
          <a:bodyPr>
            <a:noAutofit/>
          </a:bodyPr>
          <a:lstStyle/>
          <a:p>
            <a:pPr lvl="1"/>
            <a:r>
              <a:rPr lang="en-US" sz="1400" dirty="0" smtClean="0"/>
              <a:t>Departments &amp; Programs</a:t>
            </a:r>
          </a:p>
          <a:p>
            <a:pPr lvl="2"/>
            <a:r>
              <a:rPr lang="en-US" sz="1200" dirty="0" smtClean="0"/>
              <a:t>100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Anniversary</a:t>
            </a:r>
          </a:p>
          <a:p>
            <a:pPr lvl="2"/>
            <a:r>
              <a:rPr lang="en-US" sz="1200" dirty="0" smtClean="0"/>
              <a:t>Adapted PE</a:t>
            </a:r>
          </a:p>
          <a:p>
            <a:pPr lvl="2"/>
            <a:r>
              <a:rPr lang="en-US" sz="1200" dirty="0" smtClean="0"/>
              <a:t>Admissions &amp; Records</a:t>
            </a:r>
          </a:p>
          <a:p>
            <a:pPr lvl="2"/>
            <a:r>
              <a:rPr lang="en-US" sz="1200" dirty="0" smtClean="0"/>
              <a:t>Adult Education</a:t>
            </a:r>
          </a:p>
          <a:p>
            <a:pPr lvl="2"/>
            <a:r>
              <a:rPr lang="en-US" sz="1200" dirty="0" smtClean="0"/>
              <a:t>Alumni &amp; Friends Association</a:t>
            </a:r>
          </a:p>
          <a:p>
            <a:pPr lvl="2"/>
            <a:r>
              <a:rPr lang="en-US" sz="1200" dirty="0" smtClean="0"/>
              <a:t>CalWORKs</a:t>
            </a:r>
          </a:p>
          <a:p>
            <a:pPr lvl="2"/>
            <a:r>
              <a:rPr lang="en-US" sz="1200" dirty="0" smtClean="0"/>
              <a:t>Career Development Services</a:t>
            </a:r>
          </a:p>
          <a:p>
            <a:pPr lvl="2"/>
            <a:r>
              <a:rPr lang="en-US" sz="1200" dirty="0" smtClean="0"/>
              <a:t>Child Development</a:t>
            </a:r>
          </a:p>
          <a:p>
            <a:pPr lvl="2"/>
            <a:r>
              <a:rPr lang="en-US" sz="1200" dirty="0" smtClean="0"/>
              <a:t>Community Education</a:t>
            </a:r>
          </a:p>
          <a:p>
            <a:pPr lvl="2"/>
            <a:r>
              <a:rPr lang="en-US" sz="1200" dirty="0" smtClean="0"/>
              <a:t>Computer Studies Department</a:t>
            </a:r>
          </a:p>
          <a:p>
            <a:pPr lvl="2"/>
            <a:r>
              <a:rPr lang="en-US" sz="1200" dirty="0" smtClean="0"/>
              <a:t>Digital Media Program</a:t>
            </a:r>
          </a:p>
          <a:p>
            <a:pPr lvl="2"/>
            <a:r>
              <a:rPr lang="en-US" sz="1200" dirty="0" smtClean="0"/>
              <a:t>Disability Resources Department</a:t>
            </a:r>
          </a:p>
          <a:p>
            <a:pPr lvl="3"/>
            <a:r>
              <a:rPr lang="en-US" sz="1200" dirty="0" smtClean="0"/>
              <a:t>Assistive Technology Center</a:t>
            </a:r>
          </a:p>
          <a:p>
            <a:pPr lvl="3"/>
            <a:r>
              <a:rPr lang="en-US" sz="1200" dirty="0" smtClean="0"/>
              <a:t>College to Career</a:t>
            </a:r>
          </a:p>
          <a:p>
            <a:pPr lvl="2"/>
            <a:r>
              <a:rPr lang="en-US" sz="1200" dirty="0" smtClean="0"/>
              <a:t>Financial Aid &amp; Scholarship Programs</a:t>
            </a:r>
          </a:p>
          <a:p>
            <a:pPr lvl="2"/>
            <a:r>
              <a:rPr lang="en-US" sz="1200" dirty="0" smtClean="0"/>
              <a:t>Foundation</a:t>
            </a:r>
          </a:p>
          <a:p>
            <a:pPr lvl="2"/>
            <a:r>
              <a:rPr lang="en-US" sz="1200" dirty="0" smtClean="0"/>
              <a:t>Gateway to College Program</a:t>
            </a:r>
          </a:p>
          <a:p>
            <a:pPr lvl="2"/>
            <a:r>
              <a:rPr lang="en-US" sz="1200" dirty="0" smtClean="0"/>
              <a:t>High School Equivalency Program</a:t>
            </a:r>
          </a:p>
          <a:p>
            <a:pPr lvl="2"/>
            <a:r>
              <a:rPr lang="en-US" sz="1200" dirty="0" smtClean="0"/>
              <a:t>Horticulture Department</a:t>
            </a:r>
          </a:p>
          <a:p>
            <a:pPr lvl="2"/>
            <a:r>
              <a:rPr lang="en-US" sz="1200" dirty="0" smtClean="0"/>
              <a:t>Hui </a:t>
            </a:r>
            <a:r>
              <a:rPr lang="en-US" sz="1200" dirty="0" err="1" smtClean="0"/>
              <a:t>Pulama</a:t>
            </a:r>
            <a:r>
              <a:rPr lang="en-US" sz="1200" dirty="0" smtClean="0"/>
              <a:t> Mau</a:t>
            </a:r>
            <a:endParaRPr lang="en-US" sz="1200" dirty="0" smtClean="0"/>
          </a:p>
          <a:p>
            <a:pPr lvl="2"/>
            <a:r>
              <a:rPr lang="en-US" sz="1200" dirty="0"/>
              <a:t>Industrial &amp; Trade </a:t>
            </a:r>
            <a:r>
              <a:rPr lang="en-US" sz="1200" dirty="0" smtClean="0"/>
              <a:t>Technology</a:t>
            </a:r>
            <a:endParaRPr lang="en-US" sz="1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392892" y="1524000"/>
            <a:ext cx="4515438" cy="526329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</a:pPr>
            <a:r>
              <a:rPr lang="en-US" dirty="0" smtClean="0"/>
              <a:t>Continued…</a:t>
            </a:r>
          </a:p>
          <a:p>
            <a:pPr lvl="2"/>
            <a:r>
              <a:rPr lang="en-US" dirty="0" smtClean="0"/>
              <a:t>Library</a:t>
            </a:r>
            <a:endParaRPr lang="en-US" dirty="0"/>
          </a:p>
          <a:p>
            <a:pPr lvl="2">
              <a:lnSpc>
                <a:spcPct val="120000"/>
              </a:lnSpc>
            </a:pPr>
            <a:r>
              <a:rPr lang="en-US" dirty="0" smtClean="0"/>
              <a:t>Mechatronics</a:t>
            </a:r>
            <a:endParaRPr lang="en-US" dirty="0"/>
          </a:p>
          <a:p>
            <a:pPr lvl="2">
              <a:lnSpc>
                <a:spcPct val="120000"/>
              </a:lnSpc>
            </a:pPr>
            <a:r>
              <a:rPr lang="en-US" dirty="0" err="1" smtClean="0"/>
              <a:t>Oakleaf</a:t>
            </a:r>
            <a:r>
              <a:rPr lang="en-US" dirty="0" smtClean="0"/>
              <a:t> </a:t>
            </a:r>
            <a:r>
              <a:rPr lang="en-US" dirty="0" smtClean="0"/>
              <a:t>Newspaper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Older </a:t>
            </a:r>
            <a:r>
              <a:rPr lang="en-US" dirty="0"/>
              <a:t>Adults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Planetarium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Schools </a:t>
            </a:r>
            <a:r>
              <a:rPr lang="en-US" dirty="0"/>
              <a:t>Relations &amp; </a:t>
            </a:r>
            <a:r>
              <a:rPr lang="en-US" dirty="0" smtClean="0"/>
              <a:t>Outreach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Southwest Santa Rosa Center</a:t>
            </a:r>
            <a:endParaRPr lang="en-US" dirty="0"/>
          </a:p>
          <a:p>
            <a:pPr lvl="2">
              <a:lnSpc>
                <a:spcPct val="120000"/>
              </a:lnSpc>
            </a:pPr>
            <a:r>
              <a:rPr lang="en-US" dirty="0"/>
              <a:t>Speech &amp; Debate Team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Student Affairs &amp; Engagement Programs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Student </a:t>
            </a:r>
            <a:r>
              <a:rPr lang="en-US" dirty="0"/>
              <a:t>Equity</a:t>
            </a:r>
          </a:p>
          <a:p>
            <a:pPr lvl="3">
              <a:lnSpc>
                <a:spcPct val="120000"/>
              </a:lnSpc>
            </a:pPr>
            <a:r>
              <a:rPr lang="en-US" dirty="0"/>
              <a:t>APASS</a:t>
            </a:r>
          </a:p>
          <a:p>
            <a:pPr lvl="3">
              <a:lnSpc>
                <a:spcPct val="120000"/>
              </a:lnSpc>
            </a:pPr>
            <a:r>
              <a:rPr lang="en-US" dirty="0"/>
              <a:t>Native American Summer Bridge</a:t>
            </a:r>
          </a:p>
          <a:p>
            <a:pPr lvl="3">
              <a:lnSpc>
                <a:spcPct val="120000"/>
              </a:lnSpc>
            </a:pPr>
            <a:r>
              <a:rPr lang="en-US" dirty="0" err="1"/>
              <a:t>Umoja</a:t>
            </a:r>
            <a:r>
              <a:rPr lang="en-US" dirty="0"/>
              <a:t> / BSU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Student Success &amp; Assessment </a:t>
            </a:r>
            <a:r>
              <a:rPr lang="en-US" dirty="0" smtClean="0"/>
              <a:t>Services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Study Abroad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Sustainable Agriculture Program</a:t>
            </a:r>
            <a:endParaRPr lang="en-US" dirty="0"/>
          </a:p>
          <a:p>
            <a:pPr lvl="2">
              <a:lnSpc>
                <a:spcPct val="120000"/>
              </a:lnSpc>
            </a:pPr>
            <a:r>
              <a:rPr lang="en-US" dirty="0" smtClean="0"/>
              <a:t>Transfer </a:t>
            </a:r>
            <a:r>
              <a:rPr lang="en-US" dirty="0"/>
              <a:t>Center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Veterans </a:t>
            </a:r>
            <a:r>
              <a:rPr lang="en-US" dirty="0" smtClean="0"/>
              <a:t>Affairs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51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Open discussion about our next steps…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208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Meeting:</a:t>
            </a:r>
          </a:p>
          <a:p>
            <a:pPr lvl="2"/>
            <a:r>
              <a:rPr lang="en-US" sz="2000" dirty="0"/>
              <a:t>Friday, </a:t>
            </a:r>
            <a:r>
              <a:rPr lang="en-US" sz="2000" dirty="0" smtClean="0"/>
              <a:t>April 21</a:t>
            </a:r>
            <a:r>
              <a:rPr lang="en-US" sz="2000" baseline="30000" dirty="0" smtClean="0"/>
              <a:t>st</a:t>
            </a:r>
            <a:endParaRPr lang="en-US" sz="2000" baseline="30000" dirty="0"/>
          </a:p>
          <a:p>
            <a:pPr lvl="2"/>
            <a:r>
              <a:rPr lang="en-US" sz="2000" dirty="0"/>
              <a:t>Noon – </a:t>
            </a:r>
            <a:r>
              <a:rPr lang="en-US" sz="2000" dirty="0" smtClean="0"/>
              <a:t>1:30pm [Lunch Provided]</a:t>
            </a:r>
            <a:endParaRPr lang="en-US" sz="2000" dirty="0"/>
          </a:p>
          <a:p>
            <a:pPr lvl="2"/>
            <a:r>
              <a:rPr lang="en-US" sz="2000" dirty="0" err="1" smtClean="0"/>
              <a:t>Bertolini</a:t>
            </a:r>
            <a:r>
              <a:rPr lang="en-US" sz="2000" dirty="0" smtClean="0"/>
              <a:t> </a:t>
            </a:r>
            <a:r>
              <a:rPr lang="en-US" sz="2000" dirty="0"/>
              <a:t>4643, the Center for Student Leadership</a:t>
            </a:r>
          </a:p>
          <a:p>
            <a:pPr lvl="2"/>
            <a:endParaRPr lang="en-US" sz="2000" dirty="0" smtClean="0"/>
          </a:p>
          <a:p>
            <a:r>
              <a:rPr lang="en-US" dirty="0" smtClean="0"/>
              <a:t>Future Meetings:</a:t>
            </a:r>
          </a:p>
          <a:p>
            <a:pPr lvl="2"/>
            <a:r>
              <a:rPr lang="en-US" dirty="0" smtClean="0"/>
              <a:t>Friday</a:t>
            </a:r>
            <a:r>
              <a:rPr lang="en-US" dirty="0"/>
              <a:t>, </a:t>
            </a:r>
            <a:r>
              <a:rPr lang="en-US" dirty="0" smtClean="0"/>
              <a:t>May 5</a:t>
            </a:r>
            <a:r>
              <a:rPr lang="en-US" baseline="30000" dirty="0" smtClean="0"/>
              <a:t>th</a:t>
            </a:r>
            <a:endParaRPr lang="en-US" baseline="30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496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Ian Maurer,</a:t>
            </a:r>
          </a:p>
          <a:p>
            <a:pPr lvl="1"/>
            <a:r>
              <a:rPr lang="en-US" dirty="0" smtClean="0"/>
              <a:t>Day Under the Oaks Coordinator</a:t>
            </a:r>
          </a:p>
          <a:p>
            <a:pPr lvl="1"/>
            <a:r>
              <a:rPr lang="en-US" dirty="0" smtClean="0">
                <a:hlinkClick r:id="rId2"/>
              </a:rPr>
              <a:t>imaurer@santarosa.edu</a:t>
            </a:r>
            <a:endParaRPr lang="en-US" dirty="0"/>
          </a:p>
          <a:p>
            <a:pPr lvl="1"/>
            <a:r>
              <a:rPr lang="en-US" dirty="0" smtClean="0"/>
              <a:t>707-527-2825</a:t>
            </a:r>
          </a:p>
          <a:p>
            <a:pPr lv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32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76872"/>
            <a:ext cx="8042276" cy="1751927"/>
          </a:xfrm>
        </p:spPr>
        <p:txBody>
          <a:bodyPr/>
          <a:lstStyle/>
          <a:p>
            <a:r>
              <a:rPr lang="en-US" dirty="0" smtClean="0"/>
              <a:t>Voting Roster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68780"/>
            <a:ext cx="8042276" cy="473486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/>
              <a:t>Robert </a:t>
            </a:r>
            <a:r>
              <a:rPr lang="en-US" sz="2400" dirty="0" err="1"/>
              <a:t>Ethington</a:t>
            </a:r>
            <a:r>
              <a:rPr lang="en-US" sz="2400" dirty="0"/>
              <a:t> (Co-chair</a:t>
            </a:r>
            <a:r>
              <a:rPr lang="en-US" sz="2400" dirty="0" smtClean="0"/>
              <a:t>) (A)</a:t>
            </a:r>
          </a:p>
          <a:p>
            <a:pPr lvl="1"/>
            <a:r>
              <a:rPr lang="en-US" sz="2400" dirty="0"/>
              <a:t>Ellen </a:t>
            </a:r>
            <a:r>
              <a:rPr lang="en-US" sz="2400" dirty="0" err="1"/>
              <a:t>Maremont</a:t>
            </a:r>
            <a:r>
              <a:rPr lang="en-US" sz="2400" dirty="0"/>
              <a:t> Silver (Co-chair</a:t>
            </a:r>
            <a:r>
              <a:rPr lang="en-US" sz="2400" dirty="0" smtClean="0"/>
              <a:t>) (A)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Faculty A</a:t>
            </a:r>
            <a:r>
              <a:rPr lang="en-US" sz="2400" dirty="0" smtClean="0"/>
              <a:t> (F)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Faculty B</a:t>
            </a:r>
            <a:r>
              <a:rPr lang="en-US" sz="2400" dirty="0" smtClean="0"/>
              <a:t> (F)</a:t>
            </a:r>
          </a:p>
          <a:p>
            <a:pPr lvl="1"/>
            <a:r>
              <a:rPr lang="en-US" sz="2400" dirty="0"/>
              <a:t>Amy </a:t>
            </a:r>
            <a:r>
              <a:rPr lang="en-US" sz="2400" dirty="0" err="1" smtClean="0"/>
              <a:t>Ethington</a:t>
            </a:r>
            <a:r>
              <a:rPr lang="en-US" sz="2400" dirty="0" smtClean="0"/>
              <a:t> (C)</a:t>
            </a:r>
          </a:p>
          <a:p>
            <a:pPr lvl="1"/>
            <a:r>
              <a:rPr lang="en-US" sz="2400" dirty="0"/>
              <a:t>Brian </a:t>
            </a:r>
            <a:r>
              <a:rPr lang="en-US" sz="2400" dirty="0" smtClean="0"/>
              <a:t>Wilson (C)</a:t>
            </a:r>
          </a:p>
          <a:p>
            <a:pPr lvl="1"/>
            <a:r>
              <a:rPr lang="en-US" sz="2400" dirty="0" smtClean="0"/>
              <a:t>Juan Rios (S)</a:t>
            </a:r>
          </a:p>
          <a:p>
            <a:pPr lvl="1"/>
            <a:r>
              <a:rPr lang="en-US" sz="2400" dirty="0" smtClean="0"/>
              <a:t>Eduardo </a:t>
            </a:r>
            <a:r>
              <a:rPr lang="en-US" sz="2400" dirty="0"/>
              <a:t>(S)</a:t>
            </a:r>
          </a:p>
          <a:p>
            <a:pPr lvl="1"/>
            <a:r>
              <a:rPr lang="en-US" sz="2400" dirty="0" smtClean="0"/>
              <a:t>Sarah </a:t>
            </a:r>
            <a:r>
              <a:rPr lang="en-US" sz="2400" dirty="0" err="1" smtClean="0"/>
              <a:t>Laggos</a:t>
            </a:r>
            <a:r>
              <a:rPr lang="en-US" sz="2400" dirty="0" smtClean="0"/>
              <a:t> (Foundation)</a:t>
            </a:r>
          </a:p>
          <a:p>
            <a:pPr lvl="1"/>
            <a:r>
              <a:rPr lang="en-US" sz="2400" dirty="0" smtClean="0"/>
              <a:t>Ian Maurer (P)</a:t>
            </a:r>
          </a:p>
          <a:p>
            <a:pPr lvl="1"/>
            <a:r>
              <a:rPr lang="en-US" sz="2400" dirty="0"/>
              <a:t>Javier Rodriguez </a:t>
            </a:r>
            <a:r>
              <a:rPr lang="en-US" sz="2400" dirty="0" smtClean="0"/>
              <a:t>Aguilera (P)</a:t>
            </a:r>
            <a:endParaRPr lang="en-US" sz="22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76872"/>
            <a:ext cx="8042276" cy="1751927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68780"/>
            <a:ext cx="8042276" cy="4734860"/>
          </a:xfrm>
        </p:spPr>
        <p:txBody>
          <a:bodyPr>
            <a:normAutofit/>
          </a:bodyPr>
          <a:lstStyle/>
          <a:p>
            <a:pPr lvl="1"/>
            <a:r>
              <a:rPr lang="en-US" sz="2200" dirty="0" smtClean="0"/>
              <a:t>Calendar </a:t>
            </a:r>
            <a:r>
              <a:rPr lang="en-US" sz="2200" dirty="0" smtClean="0"/>
              <a:t>Review</a:t>
            </a:r>
          </a:p>
          <a:p>
            <a:pPr lvl="1"/>
            <a:r>
              <a:rPr lang="en-US" sz="2200" dirty="0"/>
              <a:t>Event Theme</a:t>
            </a:r>
          </a:p>
          <a:p>
            <a:pPr lvl="1"/>
            <a:r>
              <a:rPr lang="en-US" sz="2200" dirty="0" smtClean="0"/>
              <a:t>Event Responsibilities</a:t>
            </a:r>
            <a:endParaRPr lang="en-US" sz="2200" dirty="0" smtClean="0"/>
          </a:p>
          <a:p>
            <a:pPr lvl="1"/>
            <a:r>
              <a:rPr lang="en-US" sz="2200" dirty="0" smtClean="0"/>
              <a:t>PR </a:t>
            </a:r>
            <a:r>
              <a:rPr lang="en-US" sz="2200" dirty="0" smtClean="0"/>
              <a:t>Report</a:t>
            </a:r>
          </a:p>
          <a:p>
            <a:pPr lvl="1"/>
            <a:r>
              <a:rPr lang="en-US" sz="2200" dirty="0" smtClean="0"/>
              <a:t>Operations Report</a:t>
            </a:r>
          </a:p>
          <a:p>
            <a:pPr lvl="1"/>
            <a:r>
              <a:rPr lang="en-US" sz="2200" dirty="0" smtClean="0"/>
              <a:t>Coordinator Report</a:t>
            </a:r>
            <a:endParaRPr lang="en-US" sz="2200" dirty="0" smtClean="0"/>
          </a:p>
          <a:p>
            <a:pPr lvl="1"/>
            <a:r>
              <a:rPr lang="en-US" sz="2200" dirty="0" smtClean="0"/>
              <a:t>Open </a:t>
            </a:r>
            <a:r>
              <a:rPr lang="en-US" sz="2200" dirty="0"/>
              <a:t>Discussion</a:t>
            </a:r>
          </a:p>
          <a:p>
            <a:pPr lvl="1"/>
            <a:r>
              <a:rPr lang="en-US" sz="2200" dirty="0" smtClean="0"/>
              <a:t>Meeting Schedule</a:t>
            </a:r>
          </a:p>
          <a:p>
            <a:pPr lvl="1"/>
            <a:endParaRPr lang="en-US" sz="2200" dirty="0"/>
          </a:p>
          <a:p>
            <a:pPr marL="274320" lvl="1" indent="0">
              <a:buNone/>
            </a:pPr>
            <a:endParaRPr lang="en-US" sz="22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4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lnSpc>
                <a:spcPts val="3000"/>
              </a:lnSpc>
              <a:buNone/>
            </a:pPr>
            <a:r>
              <a:rPr lang="en-US" dirty="0" smtClean="0"/>
              <a:t>Applications are now OPEN.</a:t>
            </a:r>
          </a:p>
          <a:p>
            <a:pPr marL="274320" lvl="1" indent="0">
              <a:lnSpc>
                <a:spcPts val="3000"/>
              </a:lnSpc>
              <a:buNone/>
            </a:pPr>
            <a:endParaRPr lang="en-US" dirty="0" smtClean="0"/>
          </a:p>
          <a:p>
            <a:pPr lvl="1">
              <a:lnSpc>
                <a:spcPts val="3000"/>
              </a:lnSpc>
            </a:pPr>
            <a:r>
              <a:rPr lang="en-US" dirty="0" smtClean="0"/>
              <a:t>DUO2017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May 7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Day Under the Oaks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May 6</a:t>
            </a:r>
            <a:r>
              <a:rPr lang="en-US" baseline="30000" dirty="0" smtClean="0"/>
              <a:t>th</a:t>
            </a:r>
            <a:r>
              <a:rPr lang="en-US" dirty="0" smtClean="0"/>
              <a:t>, “</a:t>
            </a:r>
            <a:r>
              <a:rPr lang="en-US" b="1" dirty="0" smtClean="0"/>
              <a:t>Setup </a:t>
            </a:r>
            <a:r>
              <a:rPr lang="en-US" b="1" dirty="0"/>
              <a:t>Day</a:t>
            </a:r>
            <a:r>
              <a:rPr lang="en-US" dirty="0" smtClean="0"/>
              <a:t>”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May 5</a:t>
            </a:r>
            <a:r>
              <a:rPr lang="en-US" baseline="30000" dirty="0" smtClean="0"/>
              <a:t>th</a:t>
            </a:r>
            <a:r>
              <a:rPr lang="en-US" dirty="0" smtClean="0"/>
              <a:t>, “</a:t>
            </a:r>
            <a:r>
              <a:rPr lang="en-US" b="1" dirty="0" smtClean="0"/>
              <a:t>Pre-Setup Day</a:t>
            </a:r>
            <a:r>
              <a:rPr lang="en-US" dirty="0" smtClean="0"/>
              <a:t>”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April 20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Hard Deadline </a:t>
            </a:r>
            <a:r>
              <a:rPr lang="en-US" dirty="0" smtClean="0"/>
              <a:t>for Participants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828"/>
            <a:ext cx="8229600" cy="990600"/>
          </a:xfrm>
        </p:spPr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127141"/>
              </p:ext>
            </p:extLst>
          </p:nvPr>
        </p:nvGraphicFramePr>
        <p:xfrm>
          <a:off x="457202" y="1021264"/>
          <a:ext cx="6914559" cy="5436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615"/>
                <a:gridCol w="881418"/>
                <a:gridCol w="933185"/>
                <a:gridCol w="1141212"/>
                <a:gridCol w="972983"/>
                <a:gridCol w="960073"/>
                <a:gridCol w="960073"/>
              </a:tblGrid>
              <a:tr h="7765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Monday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Tuesday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Wednesday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Thursday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Friday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Saturday</a:t>
                      </a:r>
                      <a:endParaRPr lang="en-US" sz="1200" dirty="0"/>
                    </a:p>
                  </a:txBody>
                  <a:tcPr/>
                </a:tc>
              </a:tr>
              <a:tr h="7765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April 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baseline="0" dirty="0" smtClean="0"/>
                    </a:p>
                    <a:p>
                      <a:r>
                        <a:rPr lang="en-US" sz="1000" dirty="0" smtClean="0"/>
                        <a:t>Concessions</a:t>
                      </a:r>
                    </a:p>
                    <a:p>
                      <a:r>
                        <a:rPr lang="en-US" sz="1000" dirty="0" smtClean="0"/>
                        <a:t>Deadline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</a:p>
                    <a:p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</a:tr>
              <a:tr h="7765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765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</a:t>
                      </a:r>
                    </a:p>
                    <a:p>
                      <a:r>
                        <a:rPr lang="en-US" sz="1000" dirty="0" smtClean="0"/>
                        <a:t>Final</a:t>
                      </a:r>
                    </a:p>
                    <a:p>
                      <a:r>
                        <a:rPr lang="en-US" sz="1000" dirty="0" smtClean="0"/>
                        <a:t>Deadline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</a:t>
                      </a:r>
                    </a:p>
                    <a:p>
                      <a:r>
                        <a:rPr lang="en-US" sz="1000" dirty="0" smtClean="0"/>
                        <a:t>Meeting</a:t>
                      </a:r>
                    </a:p>
                    <a:p>
                      <a:r>
                        <a:rPr lang="en-US" sz="1000" dirty="0" smtClean="0"/>
                        <a:t>(Lunch)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</a:tr>
              <a:tr h="7765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</a:tr>
              <a:tr h="7765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 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</a:p>
                    <a:p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</a:p>
                    <a:p>
                      <a:r>
                        <a:rPr lang="en-US" sz="1000" dirty="0" smtClean="0"/>
                        <a:t>Setup Day</a:t>
                      </a:r>
                    </a:p>
                    <a:p>
                      <a:r>
                        <a:rPr lang="en-US" sz="1000" dirty="0" smtClean="0"/>
                        <a:t>(Lunch)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765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baseline="0" dirty="0" smtClean="0"/>
                    </a:p>
                    <a:p>
                      <a:r>
                        <a:rPr lang="en-US" sz="1200" b="1" dirty="0" smtClean="0"/>
                        <a:t>DUO</a:t>
                      </a:r>
                    </a:p>
                    <a:p>
                      <a:r>
                        <a:rPr lang="en-US" sz="1000" b="0" dirty="0" smtClean="0"/>
                        <a:t>(Brunch)</a:t>
                      </a:r>
                      <a:endParaRPr lang="en-US" sz="10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70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Strategic Goal F “</a:t>
            </a:r>
            <a:r>
              <a:rPr lang="en-US" dirty="0"/>
              <a:t>Cultivate a Healthy </a:t>
            </a:r>
            <a:r>
              <a:rPr lang="en-US" dirty="0" smtClean="0"/>
              <a:t>Organization”</a:t>
            </a:r>
          </a:p>
          <a:p>
            <a:pPr lvl="3">
              <a:lnSpc>
                <a:spcPts val="3000"/>
              </a:lnSpc>
            </a:pPr>
            <a:r>
              <a:rPr lang="en-US" sz="2000" dirty="0" smtClean="0"/>
              <a:t>SRJC will cultivate an inclusive and diverse organizational culture that promotes employee engagement, growth, and collegiality by; fostering an environment focused on collegiality and mutual respect in regards to cultural and individual perspectives; recruiting and hiring outstanding faculty and staff and implementing an exemplary Professional Development Program for all employees; establishing robust programs to improve the health and wellness of students and employees; and increasing safety planning, awareness and overall emergency preparedness.</a:t>
            </a:r>
          </a:p>
        </p:txBody>
      </p:sp>
    </p:spTree>
    <p:extLst>
      <p:ext uri="{BB962C8B-B14F-4D97-AF65-F5344CB8AC3E}">
        <p14:creationId xmlns:p14="http://schemas.microsoft.com/office/powerpoint/2010/main" val="215472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733" y="2008608"/>
            <a:ext cx="8229600" cy="990600"/>
          </a:xfrm>
        </p:spPr>
        <p:txBody>
          <a:bodyPr/>
          <a:lstStyle/>
          <a:p>
            <a:r>
              <a:rPr lang="en-US" dirty="0" smtClean="0"/>
              <a:t>Color Areas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347733" y="2999208"/>
            <a:ext cx="2638612" cy="3477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Map for DUO2017</a:t>
            </a:r>
            <a:endParaRPr lang="en-US" sz="1800" dirty="0" smtClean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8" y="896017"/>
            <a:ext cx="6274955" cy="5704807"/>
          </a:xfrm>
        </p:spPr>
      </p:pic>
    </p:spTree>
    <p:extLst>
      <p:ext uri="{BB962C8B-B14F-4D97-AF65-F5344CB8AC3E}">
        <p14:creationId xmlns:p14="http://schemas.microsoft.com/office/powerpoint/2010/main" val="320126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Areas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545" y="1600200"/>
            <a:ext cx="3908562" cy="4876800"/>
          </a:xfrm>
        </p:spPr>
        <p:txBody>
          <a:bodyPr>
            <a:normAutofit lnSpcReduction="10000"/>
          </a:bodyPr>
          <a:lstStyle/>
          <a:p>
            <a:r>
              <a:rPr lang="en-US" sz="1400" b="1" u="sng" dirty="0" smtClean="0"/>
              <a:t>Red Area</a:t>
            </a:r>
          </a:p>
          <a:p>
            <a:pPr lvl="1"/>
            <a:r>
              <a:rPr lang="en-US" sz="1400" b="1" dirty="0" smtClean="0"/>
              <a:t>Agriculture &amp; </a:t>
            </a:r>
            <a:r>
              <a:rPr lang="en-US" sz="1400" b="1" dirty="0"/>
              <a:t>N</a:t>
            </a:r>
            <a:r>
              <a:rPr lang="en-US" sz="1400" b="1" dirty="0" smtClean="0"/>
              <a:t>atural Resources (Department)</a:t>
            </a:r>
          </a:p>
          <a:p>
            <a:pPr lvl="1"/>
            <a:r>
              <a:rPr lang="en-US" sz="1400" b="1" dirty="0" smtClean="0"/>
              <a:t>Business Administration (Department)</a:t>
            </a:r>
          </a:p>
          <a:p>
            <a:pPr lvl="1"/>
            <a:r>
              <a:rPr lang="en-US" sz="1400" b="1" dirty="0" smtClean="0"/>
              <a:t>Industrial &amp; Trade Technology (Department)</a:t>
            </a:r>
          </a:p>
          <a:p>
            <a:pPr lvl="1"/>
            <a:r>
              <a:rPr lang="en-US" sz="1400" b="1" dirty="0" smtClean="0"/>
              <a:t>Instruction &amp; Strategic Program Development (Cluster)</a:t>
            </a:r>
          </a:p>
          <a:p>
            <a:pPr lvl="1"/>
            <a:r>
              <a:rPr lang="en-US" sz="1400" b="1" dirty="0" smtClean="0"/>
              <a:t>Science, Technology, Engineering, &amp; Math (Cluster)</a:t>
            </a:r>
          </a:p>
          <a:p>
            <a:pPr lvl="1"/>
            <a:r>
              <a:rPr lang="en-US" sz="1400" b="1" dirty="0" smtClean="0"/>
              <a:t>Shone Farm (Department)</a:t>
            </a:r>
          </a:p>
          <a:p>
            <a:r>
              <a:rPr lang="en-US" sz="1400" b="1" u="sng" dirty="0" smtClean="0"/>
              <a:t>Blue </a:t>
            </a:r>
            <a:r>
              <a:rPr lang="en-US" sz="1400" b="1" u="sng" dirty="0"/>
              <a:t>Area</a:t>
            </a:r>
          </a:p>
          <a:p>
            <a:pPr lvl="1"/>
            <a:r>
              <a:rPr lang="en-US" sz="1400" b="1" dirty="0" smtClean="0"/>
              <a:t>Consumer &amp; Family Studies (Department)</a:t>
            </a:r>
          </a:p>
          <a:p>
            <a:pPr lvl="1"/>
            <a:r>
              <a:rPr lang="en-US" sz="1400" b="1" dirty="0" smtClean="0"/>
              <a:t>Dietetic Technology (Program)</a:t>
            </a:r>
          </a:p>
          <a:p>
            <a:pPr lvl="1"/>
            <a:r>
              <a:rPr lang="en-US" sz="1400" b="1" dirty="0" smtClean="0"/>
              <a:t>Sustainability Village</a:t>
            </a:r>
          </a:p>
          <a:p>
            <a:r>
              <a:rPr lang="en-US" sz="1400" b="1" u="sng" dirty="0"/>
              <a:t>Purple Area</a:t>
            </a:r>
          </a:p>
          <a:p>
            <a:pPr lvl="1"/>
            <a:r>
              <a:rPr lang="en-US" sz="1400" b="1" dirty="0"/>
              <a:t>Culinary Arts (Department)</a:t>
            </a:r>
          </a:p>
          <a:p>
            <a:pPr lvl="1"/>
            <a:r>
              <a:rPr lang="en-US" sz="1400" b="1" dirty="0"/>
              <a:t>Kinesiology, Athletics, &amp; Dance (Cluster)</a:t>
            </a:r>
          </a:p>
          <a:p>
            <a:pPr lvl="1"/>
            <a:r>
              <a:rPr lang="en-US" sz="1400" b="1" dirty="0"/>
              <a:t>Food Trucks</a:t>
            </a:r>
          </a:p>
          <a:p>
            <a:pPr lvl="1"/>
            <a:endParaRPr lang="en-US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133460" y="1615056"/>
            <a:ext cx="4861249" cy="4750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"/>
              </a:spcAft>
            </a:pPr>
            <a:r>
              <a:rPr lang="en-US" sz="1300" b="1" u="sng" dirty="0" smtClean="0"/>
              <a:t>Orange 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Arts &amp; Humanities (Cluster)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Child </a:t>
            </a:r>
            <a:r>
              <a:rPr lang="en-US" sz="1300" b="1" dirty="0"/>
              <a:t>Development &amp; Teacher Education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Commencement Stage</a:t>
            </a:r>
          </a:p>
          <a:p>
            <a:pPr marL="285750" lvl="1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Health Sciences (Cluster)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Hui </a:t>
            </a:r>
            <a:r>
              <a:rPr lang="en-US" sz="1300" b="1" dirty="0" err="1"/>
              <a:t>Pulama</a:t>
            </a:r>
            <a:r>
              <a:rPr lang="en-US" sz="1300" b="1" dirty="0"/>
              <a:t> </a:t>
            </a:r>
            <a:r>
              <a:rPr lang="en-US" sz="1300" b="1" dirty="0" smtClean="0"/>
              <a:t>Mau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Language </a:t>
            </a:r>
            <a:r>
              <a:rPr lang="en-US" sz="1300" b="1" dirty="0"/>
              <a:t>Arts &amp; Academic Foundations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Older </a:t>
            </a:r>
            <a:r>
              <a:rPr lang="en-US" sz="1300" b="1" dirty="0"/>
              <a:t>Adults (</a:t>
            </a:r>
            <a:r>
              <a:rPr lang="en-US" sz="1300" b="1" dirty="0" smtClean="0"/>
              <a:t>Program)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Public </a:t>
            </a:r>
            <a:r>
              <a:rPr lang="en-US" sz="1300" b="1" dirty="0"/>
              <a:t>Safety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Student Clubs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Workforce </a:t>
            </a:r>
            <a:r>
              <a:rPr lang="en-US" sz="1300" b="1" dirty="0"/>
              <a:t>Development (Program)</a:t>
            </a:r>
          </a:p>
          <a:p>
            <a:pPr>
              <a:spcAft>
                <a:spcPts val="100"/>
              </a:spcAft>
            </a:pPr>
            <a:r>
              <a:rPr lang="en-US" sz="1300" b="1" u="sng" dirty="0"/>
              <a:t>Green </a:t>
            </a:r>
            <a:r>
              <a:rPr lang="en-US" sz="1300" b="1" u="sng" dirty="0" smtClean="0"/>
              <a:t>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Children’s 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Computer </a:t>
            </a:r>
            <a:r>
              <a:rPr lang="en-US" sz="1300" b="1" dirty="0"/>
              <a:t>Studies (</a:t>
            </a:r>
            <a:r>
              <a:rPr lang="en-US" sz="1300" b="1" dirty="0" smtClean="0"/>
              <a:t>Department)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Doyle Stage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Learning Communities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Learning </a:t>
            </a:r>
            <a:r>
              <a:rPr lang="en-US" sz="1300" b="1" dirty="0"/>
              <a:t>Resources &amp; Educational Technology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Student Services</a:t>
            </a:r>
          </a:p>
          <a:p>
            <a:pPr>
              <a:spcAft>
                <a:spcPts val="100"/>
              </a:spcAft>
            </a:pPr>
            <a:r>
              <a:rPr lang="en-US" sz="1300" b="1" u="sng" dirty="0"/>
              <a:t>Yellow </a:t>
            </a:r>
            <a:r>
              <a:rPr lang="en-US" sz="1300" b="1" u="sng" dirty="0" smtClean="0"/>
              <a:t>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Native </a:t>
            </a:r>
            <a:r>
              <a:rPr lang="en-US" sz="1300" b="1" dirty="0"/>
              <a:t>American Celebration</a:t>
            </a:r>
          </a:p>
          <a:p>
            <a:pPr lvl="1"/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2600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70589"/>
            <a:ext cx="8042276" cy="659086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300" dirty="0" smtClean="0">
                <a:solidFill>
                  <a:srgbClr val="C00000"/>
                </a:solidFill>
              </a:rPr>
              <a:t>Event Responsibilities</a:t>
            </a:r>
            <a:endParaRPr lang="en-US" sz="3300" dirty="0">
              <a:solidFill>
                <a:srgbClr val="C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5919" y="958467"/>
            <a:ext cx="387828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Blue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David </a:t>
            </a:r>
            <a:r>
              <a:rPr lang="en-US" sz="1600" dirty="0" err="1" smtClean="0"/>
              <a:t>Liebman</a:t>
            </a:r>
            <a:endParaRPr lang="en-US" sz="1600" dirty="0" smtClean="0"/>
          </a:p>
          <a:p>
            <a:r>
              <a:rPr lang="en-US" sz="1600" u="sng" dirty="0" smtClean="0"/>
              <a:t>Culinary Department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James Cason</a:t>
            </a:r>
          </a:p>
          <a:p>
            <a:r>
              <a:rPr lang="en-US" sz="1600" u="sng" dirty="0" smtClean="0"/>
              <a:t>Electrics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Scott Reese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Erik Oden</a:t>
            </a:r>
          </a:p>
          <a:p>
            <a:r>
              <a:rPr lang="en-US" sz="1600" u="sng" dirty="0" smtClean="0"/>
              <a:t>Environmental Health &amp; Safety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Doug </a:t>
            </a:r>
            <a:r>
              <a:rPr lang="en-US" sz="1600" dirty="0" err="1" smtClean="0"/>
              <a:t>Kuula</a:t>
            </a:r>
            <a:endParaRPr lang="en-US" sz="1600" dirty="0" smtClean="0"/>
          </a:p>
          <a:p>
            <a:r>
              <a:rPr lang="en-US" sz="1600" u="sng" dirty="0" smtClean="0"/>
              <a:t>Event Coordination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Ian Maurer</a:t>
            </a:r>
          </a:p>
          <a:p>
            <a:r>
              <a:rPr lang="en-US" sz="1600" u="sng" dirty="0" smtClean="0"/>
              <a:t>Event Logistics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Paul </a:t>
            </a:r>
            <a:r>
              <a:rPr lang="en-US" sz="1600" dirty="0" err="1"/>
              <a:t>Bielen</a:t>
            </a:r>
            <a:endParaRPr lang="en-US" sz="1600" dirty="0" smtClean="0"/>
          </a:p>
          <a:p>
            <a:r>
              <a:rPr lang="en-US" sz="1600" u="sng" dirty="0" smtClean="0"/>
              <a:t>Event </a:t>
            </a:r>
            <a:r>
              <a:rPr lang="en-US" sz="1600" u="sng" dirty="0"/>
              <a:t>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Robert </a:t>
            </a:r>
            <a:r>
              <a:rPr lang="en-US" sz="1600" dirty="0" err="1"/>
              <a:t>Ethington</a:t>
            </a:r>
            <a:endParaRPr lang="en-US" sz="1600" dirty="0"/>
          </a:p>
          <a:p>
            <a:r>
              <a:rPr lang="en-US" sz="1600" u="sng" dirty="0" smtClean="0"/>
              <a:t>First Aid Booth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Karen Clark</a:t>
            </a:r>
          </a:p>
          <a:p>
            <a:r>
              <a:rPr lang="en-US" sz="1600" u="sng" dirty="0" smtClean="0"/>
              <a:t>Green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Susan Quinn (?)</a:t>
            </a:r>
          </a:p>
          <a:p>
            <a:r>
              <a:rPr lang="en-US" sz="1600" u="sng" dirty="0"/>
              <a:t>Grounds &amp; Recycling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Carl Dobson</a:t>
            </a:r>
          </a:p>
          <a:p>
            <a:r>
              <a:rPr lang="en-US" sz="1600" u="sng" dirty="0"/>
              <a:t>Hui </a:t>
            </a:r>
            <a:r>
              <a:rPr lang="en-US" sz="1600" u="sng" dirty="0" err="1"/>
              <a:t>Pulama</a:t>
            </a:r>
            <a:r>
              <a:rPr lang="en-US" sz="1600" u="sng" dirty="0"/>
              <a:t> Mau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Liko</a:t>
            </a:r>
            <a:r>
              <a:rPr lang="en-US" sz="1600" dirty="0"/>
              <a:t> </a:t>
            </a:r>
            <a:r>
              <a:rPr lang="en-US" sz="1600" dirty="0" err="1" smtClean="0"/>
              <a:t>Puha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073706" y="958467"/>
            <a:ext cx="364658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Music Department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Jerome </a:t>
            </a:r>
            <a:r>
              <a:rPr lang="en-US" sz="1600" dirty="0" err="1" smtClean="0"/>
              <a:t>Fleg</a:t>
            </a:r>
            <a:endParaRPr lang="en-US" sz="1600" dirty="0" smtClean="0"/>
          </a:p>
          <a:p>
            <a:r>
              <a:rPr lang="en-US" sz="1600" u="sng" dirty="0" smtClean="0"/>
              <a:t>Music </a:t>
            </a:r>
            <a:r>
              <a:rPr lang="en-US" sz="1600" u="sng" dirty="0"/>
              <a:t>&amp; Stages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Theo </a:t>
            </a:r>
            <a:r>
              <a:rPr lang="en-US" sz="1600" dirty="0" err="1"/>
              <a:t>Chatneuf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Greg </a:t>
            </a:r>
            <a:r>
              <a:rPr lang="en-US" sz="1600" dirty="0" err="1"/>
              <a:t>Wycoff</a:t>
            </a:r>
            <a:endParaRPr lang="en-US" sz="1600" dirty="0"/>
          </a:p>
          <a:p>
            <a:r>
              <a:rPr lang="en-US" sz="1600" u="sng" dirty="0" smtClean="0"/>
              <a:t>Orange Area Lead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Sarah Lagos</a:t>
            </a:r>
            <a:endParaRPr lang="en-US" sz="1600" dirty="0"/>
          </a:p>
          <a:p>
            <a:r>
              <a:rPr lang="en-US" sz="1600" u="sng" dirty="0" smtClean="0"/>
              <a:t>Public </a:t>
            </a:r>
            <a:r>
              <a:rPr lang="en-US" sz="1600" u="sng" dirty="0"/>
              <a:t>Safety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Robert Brownlee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Steven </a:t>
            </a:r>
            <a:r>
              <a:rPr lang="en-US" sz="1600" dirty="0"/>
              <a:t>Potter</a:t>
            </a:r>
          </a:p>
          <a:p>
            <a:r>
              <a:rPr lang="en-US" sz="1600" u="sng" dirty="0"/>
              <a:t>Publicity &amp; PR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Ellen </a:t>
            </a:r>
            <a:r>
              <a:rPr lang="en-US" sz="1600" dirty="0" err="1" smtClean="0"/>
              <a:t>Maremont</a:t>
            </a:r>
            <a:r>
              <a:rPr lang="en-US" sz="1600" dirty="0"/>
              <a:t> </a:t>
            </a:r>
            <a:r>
              <a:rPr lang="en-US" sz="1600" dirty="0" smtClean="0"/>
              <a:t>Silver</a:t>
            </a:r>
            <a:endParaRPr lang="en-US" sz="1600" dirty="0"/>
          </a:p>
          <a:p>
            <a:r>
              <a:rPr lang="en-US" sz="1600" u="sng" dirty="0" smtClean="0"/>
              <a:t>Purple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DeAnna</a:t>
            </a:r>
            <a:r>
              <a:rPr lang="en-US" sz="1600" dirty="0" smtClean="0"/>
              <a:t> Rogers</a:t>
            </a:r>
          </a:p>
          <a:p>
            <a:r>
              <a:rPr lang="en-US" sz="1600" u="sng" dirty="0" smtClean="0"/>
              <a:t>Red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Victor Tam</a:t>
            </a:r>
          </a:p>
          <a:p>
            <a:r>
              <a:rPr lang="en-US" sz="1600" u="sng" dirty="0" smtClean="0"/>
              <a:t>Rentals </a:t>
            </a:r>
            <a:r>
              <a:rPr lang="en-US" sz="1600" u="sng" dirty="0"/>
              <a:t>&amp; Signage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Hilleary </a:t>
            </a:r>
            <a:r>
              <a:rPr lang="en-US" sz="1600" dirty="0" smtClean="0"/>
              <a:t>Zarate</a:t>
            </a:r>
          </a:p>
          <a:p>
            <a:r>
              <a:rPr lang="en-US" sz="1600" u="sng" dirty="0"/>
              <a:t>Set-Up &amp; Break-Down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Javier Rodriguez Aguilera</a:t>
            </a:r>
          </a:p>
          <a:p>
            <a:r>
              <a:rPr lang="en-US" sz="1600" u="sng" dirty="0"/>
              <a:t>Student Ambassadors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Sandy </a:t>
            </a:r>
            <a:r>
              <a:rPr lang="en-US" sz="1600" dirty="0" err="1" smtClean="0"/>
              <a:t>Sigala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125609" y="2206672"/>
            <a:ext cx="40764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T-Shirts</a:t>
            </a:r>
            <a:endParaRPr lang="en-US" sz="1600" u="sng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Ann </a:t>
            </a:r>
            <a:r>
              <a:rPr lang="en-US" sz="1600" dirty="0" err="1"/>
              <a:t>Swasey</a:t>
            </a:r>
            <a:endParaRPr lang="en-US" sz="1600" dirty="0"/>
          </a:p>
          <a:p>
            <a:r>
              <a:rPr lang="en-US" sz="1600" u="sng" dirty="0"/>
              <a:t>Volunteer Coordinator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Amy </a:t>
            </a:r>
            <a:r>
              <a:rPr lang="en-US" sz="1600" dirty="0" err="1" smtClean="0"/>
              <a:t>Ethington</a:t>
            </a:r>
            <a:endParaRPr lang="en-US" sz="1600" dirty="0"/>
          </a:p>
          <a:p>
            <a:r>
              <a:rPr lang="en-US" sz="1600" u="sng" dirty="0"/>
              <a:t>Yellow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Brenda </a:t>
            </a:r>
            <a:r>
              <a:rPr lang="en-US" sz="1600" dirty="0" err="1"/>
              <a:t>Flyswithhawks</a:t>
            </a:r>
            <a:endParaRPr lang="en-US" sz="1600" dirty="0"/>
          </a:p>
          <a:p>
            <a:r>
              <a:rPr lang="en-US" sz="1600" u="sng" dirty="0" smtClean="0"/>
              <a:t>Warehouse / Receiving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Solomon </a:t>
            </a:r>
            <a:r>
              <a:rPr lang="en-US" sz="1600" dirty="0" err="1" smtClean="0"/>
              <a:t>Ghebretensae</a:t>
            </a:r>
            <a:endParaRPr lang="en-US" sz="1600" dirty="0"/>
          </a:p>
          <a:p>
            <a:r>
              <a:rPr lang="en-US" sz="1600" u="sng" dirty="0" smtClean="0"/>
              <a:t>Water Stations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David Rau</a:t>
            </a:r>
          </a:p>
        </p:txBody>
      </p:sp>
    </p:spTree>
    <p:extLst>
      <p:ext uri="{BB962C8B-B14F-4D97-AF65-F5344CB8AC3E}">
        <p14:creationId xmlns:p14="http://schemas.microsoft.com/office/powerpoint/2010/main" val="227074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c1789741-fdc5-4432-a0fa-1baf49da5a6b">Agendas</Category>
    <Meeting_x0020_Date xmlns="c1789741-fdc5-4432-a0fa-1baf49da5a6b">2017-04-07T07:00:00+00:00</Meeting_x0020_Dat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4C0ABAA5D253468BB13C5A782D9F45" ma:contentTypeVersion="0" ma:contentTypeDescription="Create a new document." ma:contentTypeScope="" ma:versionID="7ed166fea0e27d41dcfa8c30a37c4d53">
  <xsd:schema xmlns:xsd="http://www.w3.org/2001/XMLSchema" xmlns:xs="http://www.w3.org/2001/XMLSchema" xmlns:p="http://schemas.microsoft.com/office/2006/metadata/properties" xmlns:ns2="c1789741-fdc5-4432-a0fa-1baf49da5a6b" targetNamespace="http://schemas.microsoft.com/office/2006/metadata/properties" ma:root="true" ma:fieldsID="28b84afbce9afe5a160eb45234d3b080" ns2:_="">
    <xsd:import namespace="c1789741-fdc5-4432-a0fa-1baf49da5a6b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Meeting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89741-fdc5-4432-a0fa-1baf49da5a6b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default="Agendas" ma:format="Dropdown" ma:internalName="Category">
      <xsd:simpleType>
        <xsd:restriction base="dms:Choice">
          <xsd:enumeration value="Agendas"/>
          <xsd:enumeration value="Minutes"/>
          <xsd:enumeration value="Other"/>
        </xsd:restriction>
      </xsd:simpleType>
    </xsd:element>
    <xsd:element name="Meeting_x0020_Date" ma:index="9" nillable="true" ma:displayName="Meeting Date" ma:default="[today]" ma:format="DateOnly" ma:internalName="Meeting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0E189F-3334-4F8D-B763-F44F967D5DDD}"/>
</file>

<file path=customXml/itemProps2.xml><?xml version="1.0" encoding="utf-8"?>
<ds:datastoreItem xmlns:ds="http://schemas.openxmlformats.org/officeDocument/2006/customXml" ds:itemID="{6A9CEB7E-F15A-46C2-9FCE-4BA2C695B40D}"/>
</file>

<file path=customXml/itemProps3.xml><?xml version="1.0" encoding="utf-8"?>
<ds:datastoreItem xmlns:ds="http://schemas.openxmlformats.org/officeDocument/2006/customXml" ds:itemID="{B768ED70-2052-4307-9F4F-1D95453452D6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96497</TotalTime>
  <Words>1040</Words>
  <Application>Microsoft Office PowerPoint</Application>
  <PresentationFormat>On-screen Show (4:3)</PresentationFormat>
  <Paragraphs>362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Clarity</vt:lpstr>
      <vt:lpstr>Day Under The Oaks 2017</vt:lpstr>
      <vt:lpstr>Voting Roster</vt:lpstr>
      <vt:lpstr>Agenda</vt:lpstr>
      <vt:lpstr>Calendar</vt:lpstr>
      <vt:lpstr>Calendar</vt:lpstr>
      <vt:lpstr>Event Theme</vt:lpstr>
      <vt:lpstr>Color Areas</vt:lpstr>
      <vt:lpstr>Color Areas 2017</vt:lpstr>
      <vt:lpstr> Event Responsibilities</vt:lpstr>
      <vt:lpstr>PR Report</vt:lpstr>
      <vt:lpstr>Operations Update</vt:lpstr>
      <vt:lpstr>Applications &amp; Vendors</vt:lpstr>
      <vt:lpstr>Applications &amp; Vendors</vt:lpstr>
      <vt:lpstr>Applications &amp; Vendors</vt:lpstr>
      <vt:lpstr>Applications &amp; Vendors</vt:lpstr>
      <vt:lpstr>Discussion</vt:lpstr>
      <vt:lpstr>Meeting Schedule</vt:lpstr>
      <vt:lpstr>Team Contact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Under The Oaks</dc:title>
  <dc:creator>Toni</dc:creator>
  <cp:lastModifiedBy>Maurer, Ian</cp:lastModifiedBy>
  <cp:revision>321</cp:revision>
  <cp:lastPrinted>2017-02-02T19:39:28Z</cp:lastPrinted>
  <dcterms:created xsi:type="dcterms:W3CDTF">2012-12-13T15:19:40Z</dcterms:created>
  <dcterms:modified xsi:type="dcterms:W3CDTF">2017-04-07T16:18:22Z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0x010100CF4C0ABAA5D253468BB13C5A782D9F45</vt:lpwstr>
  </property>
</Properties>
</file>